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59" r:id="rId3"/>
    <p:sldId id="261" r:id="rId4"/>
    <p:sldId id="309" r:id="rId5"/>
    <p:sldId id="266" r:id="rId6"/>
    <p:sldId id="278" r:id="rId7"/>
    <p:sldId id="279" r:id="rId8"/>
    <p:sldId id="312" r:id="rId9"/>
    <p:sldId id="280" r:id="rId10"/>
    <p:sldId id="281" r:id="rId11"/>
    <p:sldId id="294" r:id="rId12"/>
    <p:sldId id="267" r:id="rId13"/>
    <p:sldId id="284" r:id="rId14"/>
    <p:sldId id="268" r:id="rId15"/>
    <p:sldId id="262" r:id="rId16"/>
    <p:sldId id="269" r:id="rId17"/>
    <p:sldId id="270" r:id="rId18"/>
    <p:sldId id="271" r:id="rId19"/>
    <p:sldId id="311" r:id="rId20"/>
    <p:sldId id="263" r:id="rId21"/>
    <p:sldId id="272" r:id="rId22"/>
    <p:sldId id="282" r:id="rId23"/>
    <p:sldId id="306" r:id="rId24"/>
    <p:sldId id="273" r:id="rId25"/>
    <p:sldId id="292" r:id="rId26"/>
    <p:sldId id="313" r:id="rId27"/>
    <p:sldId id="264" r:id="rId28"/>
    <p:sldId id="274" r:id="rId29"/>
    <p:sldId id="290" r:id="rId30"/>
    <p:sldId id="301" r:id="rId31"/>
    <p:sldId id="289" r:id="rId32"/>
    <p:sldId id="275" r:id="rId33"/>
    <p:sldId id="314" r:id="rId34"/>
    <p:sldId id="291" r:id="rId35"/>
    <p:sldId id="285" r:id="rId36"/>
    <p:sldId id="257" r:id="rId37"/>
    <p:sldId id="276" r:id="rId38"/>
    <p:sldId id="287" r:id="rId39"/>
    <p:sldId id="288" r:id="rId40"/>
    <p:sldId id="277" r:id="rId41"/>
    <p:sldId id="302" r:id="rId42"/>
    <p:sldId id="303" r:id="rId43"/>
    <p:sldId id="304" r:id="rId44"/>
    <p:sldId id="295" r:id="rId45"/>
    <p:sldId id="305" r:id="rId46"/>
    <p:sldId id="283" r:id="rId47"/>
    <p:sldId id="296" r:id="rId48"/>
    <p:sldId id="297" r:id="rId49"/>
    <p:sldId id="298" r:id="rId50"/>
    <p:sldId id="308" r:id="rId51"/>
    <p:sldId id="310"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0CD443E-E3BA-4A6A-97AB-666A59C9A037}">
          <p14:sldIdLst>
            <p14:sldId id="256"/>
            <p14:sldId id="259"/>
          </p14:sldIdLst>
        </p14:section>
        <p14:section name="Olympiapark" id="{B800ED2E-6738-4EE2-B2C4-8B740DC7CAE5}">
          <p14:sldIdLst>
            <p14:sldId id="261"/>
            <p14:sldId id="309"/>
            <p14:sldId id="266"/>
            <p14:sldId id="278"/>
            <p14:sldId id="279"/>
            <p14:sldId id="312"/>
            <p14:sldId id="280"/>
            <p14:sldId id="281"/>
            <p14:sldId id="294"/>
            <p14:sldId id="267"/>
            <p14:sldId id="284"/>
            <p14:sldId id="268"/>
          </p14:sldIdLst>
        </p14:section>
        <p14:section name="Repenser le parc" id="{94C05BFF-9DC2-4A30-95E8-4A9FDB4DD3B3}">
          <p14:sldIdLst>
            <p14:sldId id="262"/>
            <p14:sldId id="269"/>
            <p14:sldId id="270"/>
            <p14:sldId id="271"/>
            <p14:sldId id="311"/>
          </p14:sldIdLst>
        </p14:section>
        <p14:section name="Repenser le stade" id="{F6AAB405-C2B4-4093-B34F-AF8B03B7A043}">
          <p14:sldIdLst>
            <p14:sldId id="263"/>
            <p14:sldId id="272"/>
            <p14:sldId id="282"/>
            <p14:sldId id="306"/>
            <p14:sldId id="273"/>
            <p14:sldId id="292"/>
            <p14:sldId id="313"/>
          </p14:sldIdLst>
        </p14:section>
        <p14:section name="Nouvelle infrastructure sportive" id="{8F210AF5-0B97-4D45-919C-3CF4A58746C4}">
          <p14:sldIdLst>
            <p14:sldId id="264"/>
            <p14:sldId id="274"/>
            <p14:sldId id="290"/>
            <p14:sldId id="301"/>
            <p14:sldId id="289"/>
            <p14:sldId id="275"/>
            <p14:sldId id="314"/>
            <p14:sldId id="291"/>
            <p14:sldId id="285"/>
            <p14:sldId id="257"/>
            <p14:sldId id="276"/>
            <p14:sldId id="287"/>
            <p14:sldId id="288"/>
            <p14:sldId id="277"/>
            <p14:sldId id="302"/>
            <p14:sldId id="303"/>
            <p14:sldId id="304"/>
            <p14:sldId id="295"/>
            <p14:sldId id="305"/>
            <p14:sldId id="283"/>
            <p14:sldId id="296"/>
            <p14:sldId id="297"/>
            <p14:sldId id="298"/>
            <p14:sldId id="308"/>
            <p14:sldId id="310"/>
          </p14:sldIdLst>
        </p14:section>
      </p14:sectionLst>
    </p:ex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ilien Ducommun" initials="ED" lastIdx="2" clrIdx="0">
    <p:extLst>
      <p:ext uri="{19B8F6BF-5375-455C-9EA6-DF929625EA0E}">
        <p15:presenceInfo xmlns:p15="http://schemas.microsoft.com/office/powerpoint/2012/main" userId="ed3e33f38451931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3" autoAdjust="0"/>
    <p:restoredTop sz="88837" autoAdjust="0"/>
  </p:normalViewPr>
  <p:slideViewPr>
    <p:cSldViewPr snapToGrid="0">
      <p:cViewPr varScale="1">
        <p:scale>
          <a:sx n="97" d="100"/>
          <a:sy n="97" d="100"/>
        </p:scale>
        <p:origin x="972" y="96"/>
      </p:cViewPr>
      <p:guideLst>
        <p:guide orient="horz" pos="2137"/>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394"/>
    </p:cViewPr>
  </p:sorterViewPr>
  <p:notesViewPr>
    <p:cSldViewPr snapToGrid="0" showGuides="1">
      <p:cViewPr varScale="1">
        <p:scale>
          <a:sx n="88" d="100"/>
          <a:sy n="88" d="100"/>
        </p:scale>
        <p:origin x="270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G:\Mon%20Drive\06_MA4\03_FIRST%20CRITS\02_GRAPHS\AFFLUENCE-ANNUELL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lineChart>
        <c:grouping val="standard"/>
        <c:varyColors val="0"/>
        <c:ser>
          <c:idx val="0"/>
          <c:order val="0"/>
          <c:spPr>
            <a:ln w="6350" cap="rnd" cmpd="sng" algn="ctr">
              <a:solidFill>
                <a:schemeClr val="dk1">
                  <a:tint val="88500"/>
                </a:schemeClr>
              </a:solidFill>
              <a:round/>
            </a:ln>
            <a:effectLst/>
          </c:spPr>
          <c:marker>
            <c:symbol val="none"/>
          </c:marker>
          <c:val>
            <c:numRef>
              <c:f>Feuil1!$L$2:$L$366</c:f>
              <c:numCache>
                <c:formatCode>General</c:formatCode>
                <c:ptCount val="365"/>
                <c:pt idx="0">
                  <c:v>10</c:v>
                </c:pt>
                <c:pt idx="1">
                  <c:v>350</c:v>
                </c:pt>
                <c:pt idx="2">
                  <c:v>10</c:v>
                </c:pt>
                <c:pt idx="3">
                  <c:v>10</c:v>
                </c:pt>
                <c:pt idx="4">
                  <c:v>930</c:v>
                </c:pt>
                <c:pt idx="5">
                  <c:v>930</c:v>
                </c:pt>
                <c:pt idx="6">
                  <c:v>930</c:v>
                </c:pt>
                <c:pt idx="7">
                  <c:v>930</c:v>
                </c:pt>
                <c:pt idx="8">
                  <c:v>930</c:v>
                </c:pt>
                <c:pt idx="9">
                  <c:v>300</c:v>
                </c:pt>
                <c:pt idx="10">
                  <c:v>300</c:v>
                </c:pt>
                <c:pt idx="11">
                  <c:v>930</c:v>
                </c:pt>
                <c:pt idx="12">
                  <c:v>930</c:v>
                </c:pt>
                <c:pt idx="13">
                  <c:v>930</c:v>
                </c:pt>
                <c:pt idx="14">
                  <c:v>930</c:v>
                </c:pt>
                <c:pt idx="15">
                  <c:v>930</c:v>
                </c:pt>
                <c:pt idx="16">
                  <c:v>300</c:v>
                </c:pt>
                <c:pt idx="17">
                  <c:v>300</c:v>
                </c:pt>
                <c:pt idx="18">
                  <c:v>35930</c:v>
                </c:pt>
                <c:pt idx="19">
                  <c:v>930</c:v>
                </c:pt>
                <c:pt idx="20">
                  <c:v>930</c:v>
                </c:pt>
                <c:pt idx="21">
                  <c:v>930</c:v>
                </c:pt>
                <c:pt idx="22">
                  <c:v>930</c:v>
                </c:pt>
                <c:pt idx="23">
                  <c:v>300</c:v>
                </c:pt>
                <c:pt idx="24">
                  <c:v>300</c:v>
                </c:pt>
                <c:pt idx="25">
                  <c:v>930</c:v>
                </c:pt>
                <c:pt idx="26">
                  <c:v>930</c:v>
                </c:pt>
                <c:pt idx="27">
                  <c:v>930</c:v>
                </c:pt>
                <c:pt idx="28">
                  <c:v>930</c:v>
                </c:pt>
                <c:pt idx="29">
                  <c:v>930</c:v>
                </c:pt>
                <c:pt idx="30">
                  <c:v>35300</c:v>
                </c:pt>
                <c:pt idx="31">
                  <c:v>300</c:v>
                </c:pt>
                <c:pt idx="32">
                  <c:v>480</c:v>
                </c:pt>
                <c:pt idx="33">
                  <c:v>480</c:v>
                </c:pt>
                <c:pt idx="34">
                  <c:v>480</c:v>
                </c:pt>
                <c:pt idx="35">
                  <c:v>480</c:v>
                </c:pt>
                <c:pt idx="36">
                  <c:v>480</c:v>
                </c:pt>
                <c:pt idx="37">
                  <c:v>300</c:v>
                </c:pt>
                <c:pt idx="38">
                  <c:v>35300</c:v>
                </c:pt>
                <c:pt idx="39">
                  <c:v>930</c:v>
                </c:pt>
                <c:pt idx="40">
                  <c:v>930</c:v>
                </c:pt>
                <c:pt idx="41">
                  <c:v>930</c:v>
                </c:pt>
                <c:pt idx="42">
                  <c:v>930</c:v>
                </c:pt>
                <c:pt idx="43">
                  <c:v>930</c:v>
                </c:pt>
                <c:pt idx="44">
                  <c:v>300</c:v>
                </c:pt>
                <c:pt idx="45">
                  <c:v>300</c:v>
                </c:pt>
                <c:pt idx="46">
                  <c:v>930</c:v>
                </c:pt>
                <c:pt idx="47">
                  <c:v>930</c:v>
                </c:pt>
                <c:pt idx="48">
                  <c:v>930</c:v>
                </c:pt>
                <c:pt idx="49">
                  <c:v>930</c:v>
                </c:pt>
                <c:pt idx="50">
                  <c:v>930</c:v>
                </c:pt>
                <c:pt idx="51">
                  <c:v>300</c:v>
                </c:pt>
                <c:pt idx="52">
                  <c:v>35300</c:v>
                </c:pt>
                <c:pt idx="53">
                  <c:v>930</c:v>
                </c:pt>
                <c:pt idx="54">
                  <c:v>930</c:v>
                </c:pt>
                <c:pt idx="55">
                  <c:v>930</c:v>
                </c:pt>
                <c:pt idx="56">
                  <c:v>930</c:v>
                </c:pt>
                <c:pt idx="57">
                  <c:v>930</c:v>
                </c:pt>
                <c:pt idx="58">
                  <c:v>300</c:v>
                </c:pt>
                <c:pt idx="59">
                  <c:v>300</c:v>
                </c:pt>
                <c:pt idx="60">
                  <c:v>930</c:v>
                </c:pt>
                <c:pt idx="61">
                  <c:v>930</c:v>
                </c:pt>
                <c:pt idx="62">
                  <c:v>930</c:v>
                </c:pt>
                <c:pt idx="63">
                  <c:v>930</c:v>
                </c:pt>
                <c:pt idx="64">
                  <c:v>930</c:v>
                </c:pt>
                <c:pt idx="65">
                  <c:v>35300</c:v>
                </c:pt>
                <c:pt idx="66">
                  <c:v>300</c:v>
                </c:pt>
                <c:pt idx="67">
                  <c:v>930</c:v>
                </c:pt>
                <c:pt idx="68">
                  <c:v>930</c:v>
                </c:pt>
                <c:pt idx="69">
                  <c:v>930</c:v>
                </c:pt>
                <c:pt idx="70">
                  <c:v>930</c:v>
                </c:pt>
                <c:pt idx="71">
                  <c:v>930</c:v>
                </c:pt>
                <c:pt idx="72">
                  <c:v>300</c:v>
                </c:pt>
                <c:pt idx="73">
                  <c:v>300</c:v>
                </c:pt>
                <c:pt idx="74">
                  <c:v>930</c:v>
                </c:pt>
                <c:pt idx="75">
                  <c:v>930</c:v>
                </c:pt>
                <c:pt idx="76">
                  <c:v>930</c:v>
                </c:pt>
                <c:pt idx="77">
                  <c:v>930</c:v>
                </c:pt>
                <c:pt idx="78">
                  <c:v>930</c:v>
                </c:pt>
                <c:pt idx="79">
                  <c:v>35300</c:v>
                </c:pt>
                <c:pt idx="80">
                  <c:v>300</c:v>
                </c:pt>
                <c:pt idx="81">
                  <c:v>930</c:v>
                </c:pt>
                <c:pt idx="82">
                  <c:v>930</c:v>
                </c:pt>
                <c:pt idx="83">
                  <c:v>930</c:v>
                </c:pt>
                <c:pt idx="84">
                  <c:v>930</c:v>
                </c:pt>
                <c:pt idx="85">
                  <c:v>930</c:v>
                </c:pt>
                <c:pt idx="86">
                  <c:v>300</c:v>
                </c:pt>
                <c:pt idx="87">
                  <c:v>300</c:v>
                </c:pt>
                <c:pt idx="88">
                  <c:v>930</c:v>
                </c:pt>
                <c:pt idx="89">
                  <c:v>930</c:v>
                </c:pt>
                <c:pt idx="90">
                  <c:v>930</c:v>
                </c:pt>
                <c:pt idx="91">
                  <c:v>930</c:v>
                </c:pt>
                <c:pt idx="92">
                  <c:v>930</c:v>
                </c:pt>
                <c:pt idx="93">
                  <c:v>300</c:v>
                </c:pt>
                <c:pt idx="94">
                  <c:v>300</c:v>
                </c:pt>
                <c:pt idx="95">
                  <c:v>400</c:v>
                </c:pt>
                <c:pt idx="96">
                  <c:v>400</c:v>
                </c:pt>
                <c:pt idx="97">
                  <c:v>400</c:v>
                </c:pt>
                <c:pt idx="98">
                  <c:v>400</c:v>
                </c:pt>
                <c:pt idx="99">
                  <c:v>400</c:v>
                </c:pt>
                <c:pt idx="100">
                  <c:v>35135</c:v>
                </c:pt>
                <c:pt idx="101">
                  <c:v>135</c:v>
                </c:pt>
                <c:pt idx="102">
                  <c:v>400</c:v>
                </c:pt>
                <c:pt idx="103">
                  <c:v>400</c:v>
                </c:pt>
                <c:pt idx="104">
                  <c:v>400</c:v>
                </c:pt>
                <c:pt idx="105">
                  <c:v>400</c:v>
                </c:pt>
                <c:pt idx="106">
                  <c:v>400</c:v>
                </c:pt>
                <c:pt idx="107">
                  <c:v>135</c:v>
                </c:pt>
                <c:pt idx="108">
                  <c:v>135</c:v>
                </c:pt>
                <c:pt idx="109">
                  <c:v>930</c:v>
                </c:pt>
                <c:pt idx="110">
                  <c:v>930</c:v>
                </c:pt>
                <c:pt idx="111">
                  <c:v>930</c:v>
                </c:pt>
                <c:pt idx="112">
                  <c:v>930</c:v>
                </c:pt>
                <c:pt idx="113">
                  <c:v>930</c:v>
                </c:pt>
                <c:pt idx="114">
                  <c:v>35300</c:v>
                </c:pt>
                <c:pt idx="115">
                  <c:v>300</c:v>
                </c:pt>
                <c:pt idx="116">
                  <c:v>930</c:v>
                </c:pt>
                <c:pt idx="117">
                  <c:v>930</c:v>
                </c:pt>
                <c:pt idx="118">
                  <c:v>930</c:v>
                </c:pt>
                <c:pt idx="119">
                  <c:v>930</c:v>
                </c:pt>
                <c:pt idx="120">
                  <c:v>930</c:v>
                </c:pt>
                <c:pt idx="121">
                  <c:v>300</c:v>
                </c:pt>
                <c:pt idx="122">
                  <c:v>300</c:v>
                </c:pt>
                <c:pt idx="123">
                  <c:v>930</c:v>
                </c:pt>
                <c:pt idx="124">
                  <c:v>930</c:v>
                </c:pt>
                <c:pt idx="125">
                  <c:v>930</c:v>
                </c:pt>
                <c:pt idx="126">
                  <c:v>930</c:v>
                </c:pt>
                <c:pt idx="127">
                  <c:v>140</c:v>
                </c:pt>
                <c:pt idx="128">
                  <c:v>35300</c:v>
                </c:pt>
                <c:pt idx="129">
                  <c:v>300</c:v>
                </c:pt>
                <c:pt idx="130">
                  <c:v>930</c:v>
                </c:pt>
                <c:pt idx="131">
                  <c:v>930</c:v>
                </c:pt>
                <c:pt idx="132">
                  <c:v>930</c:v>
                </c:pt>
                <c:pt idx="133">
                  <c:v>930</c:v>
                </c:pt>
                <c:pt idx="134">
                  <c:v>930</c:v>
                </c:pt>
                <c:pt idx="135">
                  <c:v>300</c:v>
                </c:pt>
                <c:pt idx="136">
                  <c:v>300</c:v>
                </c:pt>
                <c:pt idx="137">
                  <c:v>930</c:v>
                </c:pt>
                <c:pt idx="138">
                  <c:v>930</c:v>
                </c:pt>
                <c:pt idx="139">
                  <c:v>930</c:v>
                </c:pt>
                <c:pt idx="140">
                  <c:v>930</c:v>
                </c:pt>
                <c:pt idx="141">
                  <c:v>140</c:v>
                </c:pt>
                <c:pt idx="142">
                  <c:v>74800</c:v>
                </c:pt>
                <c:pt idx="143">
                  <c:v>300</c:v>
                </c:pt>
                <c:pt idx="144">
                  <c:v>930</c:v>
                </c:pt>
                <c:pt idx="145">
                  <c:v>930</c:v>
                </c:pt>
                <c:pt idx="146">
                  <c:v>930</c:v>
                </c:pt>
                <c:pt idx="147">
                  <c:v>930</c:v>
                </c:pt>
                <c:pt idx="148">
                  <c:v>23230</c:v>
                </c:pt>
                <c:pt idx="149">
                  <c:v>22600</c:v>
                </c:pt>
                <c:pt idx="150">
                  <c:v>22600</c:v>
                </c:pt>
                <c:pt idx="151">
                  <c:v>930</c:v>
                </c:pt>
                <c:pt idx="152">
                  <c:v>930</c:v>
                </c:pt>
                <c:pt idx="153">
                  <c:v>930</c:v>
                </c:pt>
                <c:pt idx="154">
                  <c:v>930</c:v>
                </c:pt>
                <c:pt idx="155">
                  <c:v>930</c:v>
                </c:pt>
                <c:pt idx="156">
                  <c:v>22600</c:v>
                </c:pt>
                <c:pt idx="157">
                  <c:v>300</c:v>
                </c:pt>
                <c:pt idx="158">
                  <c:v>21152</c:v>
                </c:pt>
                <c:pt idx="159">
                  <c:v>930</c:v>
                </c:pt>
                <c:pt idx="160">
                  <c:v>23230</c:v>
                </c:pt>
                <c:pt idx="161">
                  <c:v>930</c:v>
                </c:pt>
                <c:pt idx="162">
                  <c:v>930</c:v>
                </c:pt>
                <c:pt idx="163">
                  <c:v>2862</c:v>
                </c:pt>
                <c:pt idx="164">
                  <c:v>300</c:v>
                </c:pt>
                <c:pt idx="165">
                  <c:v>930</c:v>
                </c:pt>
                <c:pt idx="166">
                  <c:v>930</c:v>
                </c:pt>
                <c:pt idx="167">
                  <c:v>930</c:v>
                </c:pt>
                <c:pt idx="168">
                  <c:v>930</c:v>
                </c:pt>
                <c:pt idx="169">
                  <c:v>930</c:v>
                </c:pt>
                <c:pt idx="170">
                  <c:v>18300</c:v>
                </c:pt>
                <c:pt idx="171">
                  <c:v>300</c:v>
                </c:pt>
                <c:pt idx="172">
                  <c:v>930</c:v>
                </c:pt>
                <c:pt idx="173">
                  <c:v>23230</c:v>
                </c:pt>
                <c:pt idx="174">
                  <c:v>23230</c:v>
                </c:pt>
                <c:pt idx="175">
                  <c:v>23000</c:v>
                </c:pt>
                <c:pt idx="176">
                  <c:v>700</c:v>
                </c:pt>
                <c:pt idx="177">
                  <c:v>300</c:v>
                </c:pt>
                <c:pt idx="178">
                  <c:v>300</c:v>
                </c:pt>
                <c:pt idx="179">
                  <c:v>400</c:v>
                </c:pt>
                <c:pt idx="180">
                  <c:v>400</c:v>
                </c:pt>
                <c:pt idx="181">
                  <c:v>400</c:v>
                </c:pt>
                <c:pt idx="182">
                  <c:v>400</c:v>
                </c:pt>
                <c:pt idx="183">
                  <c:v>400</c:v>
                </c:pt>
                <c:pt idx="184">
                  <c:v>74635</c:v>
                </c:pt>
                <c:pt idx="185">
                  <c:v>74635</c:v>
                </c:pt>
                <c:pt idx="186">
                  <c:v>400</c:v>
                </c:pt>
                <c:pt idx="187">
                  <c:v>50400</c:v>
                </c:pt>
                <c:pt idx="188">
                  <c:v>400</c:v>
                </c:pt>
                <c:pt idx="189">
                  <c:v>12400</c:v>
                </c:pt>
                <c:pt idx="190">
                  <c:v>400</c:v>
                </c:pt>
                <c:pt idx="191">
                  <c:v>74635</c:v>
                </c:pt>
                <c:pt idx="192">
                  <c:v>74635</c:v>
                </c:pt>
                <c:pt idx="193">
                  <c:v>35400</c:v>
                </c:pt>
                <c:pt idx="194">
                  <c:v>400</c:v>
                </c:pt>
                <c:pt idx="195">
                  <c:v>400</c:v>
                </c:pt>
                <c:pt idx="196">
                  <c:v>400</c:v>
                </c:pt>
                <c:pt idx="197">
                  <c:v>400</c:v>
                </c:pt>
                <c:pt idx="198">
                  <c:v>135</c:v>
                </c:pt>
                <c:pt idx="199">
                  <c:v>135</c:v>
                </c:pt>
                <c:pt idx="200">
                  <c:v>400</c:v>
                </c:pt>
                <c:pt idx="201">
                  <c:v>400</c:v>
                </c:pt>
                <c:pt idx="202">
                  <c:v>22700</c:v>
                </c:pt>
                <c:pt idx="203">
                  <c:v>35400</c:v>
                </c:pt>
                <c:pt idx="204">
                  <c:v>18400</c:v>
                </c:pt>
                <c:pt idx="205">
                  <c:v>135</c:v>
                </c:pt>
                <c:pt idx="206">
                  <c:v>135</c:v>
                </c:pt>
                <c:pt idx="207">
                  <c:v>400</c:v>
                </c:pt>
                <c:pt idx="208">
                  <c:v>400</c:v>
                </c:pt>
                <c:pt idx="209">
                  <c:v>35400</c:v>
                </c:pt>
                <c:pt idx="210">
                  <c:v>400</c:v>
                </c:pt>
                <c:pt idx="211">
                  <c:v>400</c:v>
                </c:pt>
                <c:pt idx="212">
                  <c:v>18135</c:v>
                </c:pt>
                <c:pt idx="213">
                  <c:v>135</c:v>
                </c:pt>
                <c:pt idx="214">
                  <c:v>400</c:v>
                </c:pt>
                <c:pt idx="215">
                  <c:v>400</c:v>
                </c:pt>
                <c:pt idx="216">
                  <c:v>400</c:v>
                </c:pt>
                <c:pt idx="217">
                  <c:v>400</c:v>
                </c:pt>
                <c:pt idx="218">
                  <c:v>20400</c:v>
                </c:pt>
                <c:pt idx="219">
                  <c:v>12135</c:v>
                </c:pt>
                <c:pt idx="220">
                  <c:v>135</c:v>
                </c:pt>
                <c:pt idx="221">
                  <c:v>930</c:v>
                </c:pt>
                <c:pt idx="222">
                  <c:v>930</c:v>
                </c:pt>
                <c:pt idx="223">
                  <c:v>930</c:v>
                </c:pt>
                <c:pt idx="224">
                  <c:v>930</c:v>
                </c:pt>
                <c:pt idx="225">
                  <c:v>930</c:v>
                </c:pt>
                <c:pt idx="226">
                  <c:v>18300</c:v>
                </c:pt>
                <c:pt idx="227">
                  <c:v>300</c:v>
                </c:pt>
                <c:pt idx="228">
                  <c:v>930</c:v>
                </c:pt>
                <c:pt idx="229">
                  <c:v>23230</c:v>
                </c:pt>
                <c:pt idx="230">
                  <c:v>23230</c:v>
                </c:pt>
                <c:pt idx="231">
                  <c:v>930</c:v>
                </c:pt>
                <c:pt idx="232">
                  <c:v>930</c:v>
                </c:pt>
                <c:pt idx="233">
                  <c:v>300</c:v>
                </c:pt>
                <c:pt idx="234">
                  <c:v>35300</c:v>
                </c:pt>
                <c:pt idx="235">
                  <c:v>930</c:v>
                </c:pt>
                <c:pt idx="236">
                  <c:v>930</c:v>
                </c:pt>
                <c:pt idx="237">
                  <c:v>930</c:v>
                </c:pt>
                <c:pt idx="238">
                  <c:v>930</c:v>
                </c:pt>
                <c:pt idx="239">
                  <c:v>930</c:v>
                </c:pt>
                <c:pt idx="240">
                  <c:v>17300</c:v>
                </c:pt>
                <c:pt idx="241">
                  <c:v>300</c:v>
                </c:pt>
                <c:pt idx="242">
                  <c:v>930</c:v>
                </c:pt>
                <c:pt idx="243">
                  <c:v>930</c:v>
                </c:pt>
                <c:pt idx="244">
                  <c:v>930</c:v>
                </c:pt>
                <c:pt idx="245">
                  <c:v>930</c:v>
                </c:pt>
                <c:pt idx="246">
                  <c:v>930</c:v>
                </c:pt>
                <c:pt idx="247">
                  <c:v>300</c:v>
                </c:pt>
                <c:pt idx="248">
                  <c:v>300</c:v>
                </c:pt>
                <c:pt idx="249">
                  <c:v>930</c:v>
                </c:pt>
                <c:pt idx="250">
                  <c:v>930</c:v>
                </c:pt>
                <c:pt idx="251">
                  <c:v>930</c:v>
                </c:pt>
                <c:pt idx="252">
                  <c:v>930</c:v>
                </c:pt>
                <c:pt idx="253">
                  <c:v>930</c:v>
                </c:pt>
                <c:pt idx="254">
                  <c:v>16300</c:v>
                </c:pt>
                <c:pt idx="255">
                  <c:v>300</c:v>
                </c:pt>
                <c:pt idx="256">
                  <c:v>930</c:v>
                </c:pt>
                <c:pt idx="257">
                  <c:v>930</c:v>
                </c:pt>
                <c:pt idx="258">
                  <c:v>930</c:v>
                </c:pt>
                <c:pt idx="259">
                  <c:v>23230</c:v>
                </c:pt>
                <c:pt idx="260">
                  <c:v>23230</c:v>
                </c:pt>
                <c:pt idx="261">
                  <c:v>57600</c:v>
                </c:pt>
                <c:pt idx="262">
                  <c:v>300</c:v>
                </c:pt>
                <c:pt idx="263">
                  <c:v>930</c:v>
                </c:pt>
                <c:pt idx="264">
                  <c:v>930</c:v>
                </c:pt>
                <c:pt idx="265">
                  <c:v>930</c:v>
                </c:pt>
                <c:pt idx="266">
                  <c:v>930</c:v>
                </c:pt>
                <c:pt idx="267">
                  <c:v>930</c:v>
                </c:pt>
                <c:pt idx="268">
                  <c:v>300</c:v>
                </c:pt>
                <c:pt idx="269">
                  <c:v>300</c:v>
                </c:pt>
                <c:pt idx="270">
                  <c:v>930</c:v>
                </c:pt>
                <c:pt idx="271">
                  <c:v>930</c:v>
                </c:pt>
                <c:pt idx="272">
                  <c:v>930</c:v>
                </c:pt>
                <c:pt idx="273">
                  <c:v>930</c:v>
                </c:pt>
                <c:pt idx="274">
                  <c:v>35930</c:v>
                </c:pt>
                <c:pt idx="275">
                  <c:v>300</c:v>
                </c:pt>
                <c:pt idx="276">
                  <c:v>300</c:v>
                </c:pt>
                <c:pt idx="277">
                  <c:v>930</c:v>
                </c:pt>
                <c:pt idx="278">
                  <c:v>930</c:v>
                </c:pt>
                <c:pt idx="279">
                  <c:v>930</c:v>
                </c:pt>
                <c:pt idx="280">
                  <c:v>930</c:v>
                </c:pt>
                <c:pt idx="281">
                  <c:v>930</c:v>
                </c:pt>
                <c:pt idx="282">
                  <c:v>300</c:v>
                </c:pt>
                <c:pt idx="283">
                  <c:v>300</c:v>
                </c:pt>
                <c:pt idx="284">
                  <c:v>400</c:v>
                </c:pt>
                <c:pt idx="285">
                  <c:v>400</c:v>
                </c:pt>
                <c:pt idx="286">
                  <c:v>400</c:v>
                </c:pt>
                <c:pt idx="287">
                  <c:v>400</c:v>
                </c:pt>
                <c:pt idx="288">
                  <c:v>400</c:v>
                </c:pt>
                <c:pt idx="289">
                  <c:v>135</c:v>
                </c:pt>
                <c:pt idx="290">
                  <c:v>135</c:v>
                </c:pt>
                <c:pt idx="291">
                  <c:v>400</c:v>
                </c:pt>
                <c:pt idx="292">
                  <c:v>400</c:v>
                </c:pt>
                <c:pt idx="293">
                  <c:v>400</c:v>
                </c:pt>
                <c:pt idx="294">
                  <c:v>400</c:v>
                </c:pt>
                <c:pt idx="295">
                  <c:v>400</c:v>
                </c:pt>
                <c:pt idx="296">
                  <c:v>35135</c:v>
                </c:pt>
                <c:pt idx="297">
                  <c:v>135</c:v>
                </c:pt>
                <c:pt idx="298">
                  <c:v>930</c:v>
                </c:pt>
                <c:pt idx="299">
                  <c:v>930</c:v>
                </c:pt>
                <c:pt idx="300">
                  <c:v>35930</c:v>
                </c:pt>
                <c:pt idx="301">
                  <c:v>930</c:v>
                </c:pt>
                <c:pt idx="302">
                  <c:v>930</c:v>
                </c:pt>
                <c:pt idx="303">
                  <c:v>300</c:v>
                </c:pt>
                <c:pt idx="304">
                  <c:v>300</c:v>
                </c:pt>
                <c:pt idx="305">
                  <c:v>930</c:v>
                </c:pt>
                <c:pt idx="306">
                  <c:v>930</c:v>
                </c:pt>
                <c:pt idx="307">
                  <c:v>930</c:v>
                </c:pt>
                <c:pt idx="308">
                  <c:v>930</c:v>
                </c:pt>
                <c:pt idx="309">
                  <c:v>930</c:v>
                </c:pt>
                <c:pt idx="310">
                  <c:v>35300</c:v>
                </c:pt>
                <c:pt idx="311">
                  <c:v>300</c:v>
                </c:pt>
                <c:pt idx="312">
                  <c:v>930</c:v>
                </c:pt>
                <c:pt idx="313">
                  <c:v>930</c:v>
                </c:pt>
                <c:pt idx="314">
                  <c:v>930</c:v>
                </c:pt>
                <c:pt idx="315">
                  <c:v>930</c:v>
                </c:pt>
                <c:pt idx="316">
                  <c:v>930</c:v>
                </c:pt>
                <c:pt idx="317">
                  <c:v>300</c:v>
                </c:pt>
                <c:pt idx="318">
                  <c:v>300</c:v>
                </c:pt>
                <c:pt idx="319">
                  <c:v>930</c:v>
                </c:pt>
                <c:pt idx="320">
                  <c:v>930</c:v>
                </c:pt>
                <c:pt idx="321">
                  <c:v>930</c:v>
                </c:pt>
                <c:pt idx="322">
                  <c:v>930</c:v>
                </c:pt>
                <c:pt idx="323">
                  <c:v>930</c:v>
                </c:pt>
                <c:pt idx="324">
                  <c:v>300</c:v>
                </c:pt>
                <c:pt idx="325">
                  <c:v>300</c:v>
                </c:pt>
                <c:pt idx="326">
                  <c:v>930</c:v>
                </c:pt>
                <c:pt idx="327">
                  <c:v>930</c:v>
                </c:pt>
                <c:pt idx="328">
                  <c:v>930</c:v>
                </c:pt>
                <c:pt idx="329">
                  <c:v>930</c:v>
                </c:pt>
                <c:pt idx="330">
                  <c:v>930</c:v>
                </c:pt>
                <c:pt idx="331">
                  <c:v>35300</c:v>
                </c:pt>
                <c:pt idx="332">
                  <c:v>300</c:v>
                </c:pt>
                <c:pt idx="333">
                  <c:v>930</c:v>
                </c:pt>
                <c:pt idx="334">
                  <c:v>930</c:v>
                </c:pt>
                <c:pt idx="335">
                  <c:v>930</c:v>
                </c:pt>
                <c:pt idx="336">
                  <c:v>930</c:v>
                </c:pt>
                <c:pt idx="337">
                  <c:v>930</c:v>
                </c:pt>
                <c:pt idx="338">
                  <c:v>300</c:v>
                </c:pt>
                <c:pt idx="339">
                  <c:v>300</c:v>
                </c:pt>
                <c:pt idx="340">
                  <c:v>930</c:v>
                </c:pt>
                <c:pt idx="341">
                  <c:v>930</c:v>
                </c:pt>
                <c:pt idx="342">
                  <c:v>930</c:v>
                </c:pt>
                <c:pt idx="343">
                  <c:v>930</c:v>
                </c:pt>
                <c:pt idx="344">
                  <c:v>930</c:v>
                </c:pt>
                <c:pt idx="345">
                  <c:v>35300</c:v>
                </c:pt>
                <c:pt idx="346">
                  <c:v>300</c:v>
                </c:pt>
                <c:pt idx="347">
                  <c:v>850</c:v>
                </c:pt>
                <c:pt idx="348">
                  <c:v>850</c:v>
                </c:pt>
                <c:pt idx="349">
                  <c:v>850</c:v>
                </c:pt>
                <c:pt idx="350">
                  <c:v>850</c:v>
                </c:pt>
                <c:pt idx="351">
                  <c:v>850</c:v>
                </c:pt>
                <c:pt idx="352">
                  <c:v>35135</c:v>
                </c:pt>
                <c:pt idx="353">
                  <c:v>135</c:v>
                </c:pt>
                <c:pt idx="354">
                  <c:v>400</c:v>
                </c:pt>
                <c:pt idx="355">
                  <c:v>400</c:v>
                </c:pt>
                <c:pt idx="356">
                  <c:v>400</c:v>
                </c:pt>
                <c:pt idx="357">
                  <c:v>400</c:v>
                </c:pt>
                <c:pt idx="358">
                  <c:v>400</c:v>
                </c:pt>
                <c:pt idx="359">
                  <c:v>135</c:v>
                </c:pt>
                <c:pt idx="360">
                  <c:v>135</c:v>
                </c:pt>
                <c:pt idx="361">
                  <c:v>360</c:v>
                </c:pt>
                <c:pt idx="362">
                  <c:v>350</c:v>
                </c:pt>
                <c:pt idx="363">
                  <c:v>10</c:v>
                </c:pt>
                <c:pt idx="364">
                  <c:v>10</c:v>
                </c:pt>
              </c:numCache>
            </c:numRef>
          </c:val>
          <c:smooth val="0"/>
          <c:extLst>
            <c:ext xmlns:c16="http://schemas.microsoft.com/office/drawing/2014/chart" uri="{C3380CC4-5D6E-409C-BE32-E72D297353CC}">
              <c16:uniqueId val="{00000000-A940-432B-86F4-B184731F93BD}"/>
            </c:ext>
          </c:extLst>
        </c:ser>
        <c:dLbls>
          <c:showLegendKey val="0"/>
          <c:showVal val="0"/>
          <c:showCatName val="0"/>
          <c:showSerName val="0"/>
          <c:showPercent val="0"/>
          <c:showBubbleSize val="0"/>
        </c:dLbls>
        <c:smooth val="0"/>
        <c:axId val="639232656"/>
        <c:axId val="639232984"/>
      </c:lineChart>
      <c:catAx>
        <c:axId val="639232656"/>
        <c:scaling>
          <c:orientation val="minMax"/>
        </c:scaling>
        <c:delete val="1"/>
        <c:axPos val="b"/>
        <c:majorTickMark val="none"/>
        <c:minorTickMark val="none"/>
        <c:tickLblPos val="nextTo"/>
        <c:crossAx val="639232984"/>
        <c:crosses val="autoZero"/>
        <c:auto val="1"/>
        <c:lblAlgn val="ctr"/>
        <c:lblOffset val="100"/>
        <c:noMultiLvlLbl val="0"/>
      </c:catAx>
      <c:valAx>
        <c:axId val="639232984"/>
        <c:scaling>
          <c:logBase val="10"/>
          <c:orientation val="minMax"/>
          <c:min val="100"/>
        </c:scaling>
        <c:delete val="0"/>
        <c:axPos val="l"/>
        <c:numFmt formatCode="General" sourceLinked="1"/>
        <c:majorTickMark val="none"/>
        <c:minorTickMark val="none"/>
        <c:tickLblPos val="nextTo"/>
        <c:spPr>
          <a:noFill/>
          <a:ln>
            <a:noFill/>
            <a:prstDash val="soli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fr-FR"/>
          </a:p>
        </c:txPr>
        <c:crossAx val="63923265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C23511-24A0-4F63-BB7A-B33E095D5471}" type="datetimeFigureOut">
              <a:rPr lang="en-US" smtClean="0"/>
              <a:t>7/9/2020</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B09EDA-8282-4A93-B84D-AC3E91745E9E}" type="slidenum">
              <a:rPr lang="en-US" smtClean="0"/>
              <a:t>‹N°›</a:t>
            </a:fld>
            <a:endParaRPr lang="en-US"/>
          </a:p>
        </p:txBody>
      </p:sp>
    </p:spTree>
    <p:extLst>
      <p:ext uri="{BB962C8B-B14F-4D97-AF65-F5344CB8AC3E}">
        <p14:creationId xmlns:p14="http://schemas.microsoft.com/office/powerpoint/2010/main" val="4075710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Mon projet de master s’intitule Nouvelle infrastructure sportive: réactivation du complexe olympique de Berlin.</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1</a:t>
            </a:fld>
            <a:endParaRPr lang="en-US"/>
          </a:p>
        </p:txBody>
      </p:sp>
    </p:spTree>
    <p:extLst>
      <p:ext uri="{BB962C8B-B14F-4D97-AF65-F5344CB8AC3E}">
        <p14:creationId xmlns:p14="http://schemas.microsoft.com/office/powerpoint/2010/main" val="2038066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Le déroulement de la présentation:</a:t>
            </a:r>
          </a:p>
          <a:p>
            <a:pPr marL="171450" indent="-171450">
              <a:buFontTx/>
              <a:buChar char="-"/>
            </a:pPr>
            <a:r>
              <a:rPr lang="fr-CH" dirty="0"/>
              <a:t>Le parc olympique et son histoire, quel est son état actuel, ses enjeux, ses problématiques</a:t>
            </a:r>
          </a:p>
          <a:p>
            <a:pPr marL="171450" indent="-171450">
              <a:buFontTx/>
              <a:buChar char="-"/>
            </a:pPr>
            <a:r>
              <a:rPr lang="fr-CH" dirty="0"/>
              <a:t>Ma vision du développement du parc olympique passant par son ouverture au public</a:t>
            </a:r>
          </a:p>
          <a:p>
            <a:pPr marL="171450" indent="-171450">
              <a:buFontTx/>
              <a:buChar char="-"/>
            </a:pPr>
            <a:r>
              <a:rPr lang="fr-CH" dirty="0"/>
              <a:t>Mon intervention dans le cadre de cette vision de développement et quels ont été mes outils pour créer une nouvelle infrastructure sportive qui soit à la fois paysagère, publique et évènementielle</a:t>
            </a:r>
          </a:p>
          <a:p>
            <a:pPr marL="171450" indent="-171450">
              <a:buFontTx/>
              <a:buChar char="-"/>
            </a:pPr>
            <a:r>
              <a:rPr lang="fr-CH" dirty="0"/>
              <a:t>Et finalement la réalisation.</a:t>
            </a:r>
          </a:p>
          <a:p>
            <a:pPr marL="171450" indent="-171450">
              <a:buFontTx/>
              <a:buChar char="-"/>
            </a:pP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2</a:t>
            </a:fld>
            <a:endParaRPr lang="en-US"/>
          </a:p>
        </p:txBody>
      </p:sp>
    </p:spTree>
    <p:extLst>
      <p:ext uri="{BB962C8B-B14F-4D97-AF65-F5344CB8AC3E}">
        <p14:creationId xmlns:p14="http://schemas.microsoft.com/office/powerpoint/2010/main" val="399634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Le complexe olympique est situé à la </a:t>
            </a:r>
            <a:r>
              <a:rPr lang="fr-CH" b="1" dirty="0"/>
              <a:t>périphérie</a:t>
            </a:r>
            <a:r>
              <a:rPr lang="fr-CH" dirty="0"/>
              <a:t> de Berlin, à environ 10km à l’ouest de l’ile des musées.</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4</a:t>
            </a:fld>
            <a:endParaRPr lang="en-US"/>
          </a:p>
        </p:txBody>
      </p:sp>
    </p:spTree>
    <p:extLst>
      <p:ext uri="{BB962C8B-B14F-4D97-AF65-F5344CB8AC3E}">
        <p14:creationId xmlns:p14="http://schemas.microsoft.com/office/powerpoint/2010/main" val="63367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Anciennement éloigné de la ville, le site était isolé dans une forêt et avait une utilisation mixte entre l’armée et une piste de course de chevaux. </a:t>
            </a:r>
          </a:p>
          <a:p>
            <a:r>
              <a:rPr lang="fr-CH" dirty="0"/>
              <a:t>Sur ce plan nous voyons aussi déjà le stade allemand qui prévoyait d’accueillir les jeux olympiques de 1916, qui n’ont pas eu lieu.</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5</a:t>
            </a:fld>
            <a:endParaRPr lang="en-US"/>
          </a:p>
        </p:txBody>
      </p:sp>
    </p:spTree>
    <p:extLst>
      <p:ext uri="{BB962C8B-B14F-4D97-AF65-F5344CB8AC3E}">
        <p14:creationId xmlns:p14="http://schemas.microsoft.com/office/powerpoint/2010/main" val="3485710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Progressive l’évolution s’est faite pour accueillir plus de sports avec la planification et la construction du forum allemand du sport, au nord du complexe.</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6</a:t>
            </a:fld>
            <a:endParaRPr lang="en-US"/>
          </a:p>
        </p:txBody>
      </p:sp>
    </p:spTree>
    <p:extLst>
      <p:ext uri="{BB962C8B-B14F-4D97-AF65-F5344CB8AC3E}">
        <p14:creationId xmlns:p14="http://schemas.microsoft.com/office/powerpoint/2010/main" val="3339354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En 1936, L’Allemagne remporte la candidature pour accueillir les jeux olympiques. Sous le régime nazi, Hitler commande la construction du complexe olympique tel que nous le voyons dans sa majorité aujourd’hui. C’était aussi un acte politique d’une portée internationale et une volonté de montrer la puissance de son Etat. Il a construit une axialité très forte, une succession de place, tours, volumes. </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7</a:t>
            </a:fld>
            <a:endParaRPr lang="en-US"/>
          </a:p>
        </p:txBody>
      </p:sp>
    </p:spTree>
    <p:extLst>
      <p:ext uri="{BB962C8B-B14F-4D97-AF65-F5344CB8AC3E}">
        <p14:creationId xmlns:p14="http://schemas.microsoft.com/office/powerpoint/2010/main" val="4070372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a:t>Particulièrement</a:t>
            </a:r>
            <a:r>
              <a:rPr lang="en-US" dirty="0"/>
              <a:t> </a:t>
            </a:r>
            <a:r>
              <a:rPr lang="en-US" dirty="0" err="1"/>
              <a:t>depuis</a:t>
            </a:r>
            <a:r>
              <a:rPr lang="en-US" dirty="0"/>
              <a:t> </a:t>
            </a:r>
            <a:r>
              <a:rPr lang="en-US" dirty="0" err="1"/>
              <a:t>cette</a:t>
            </a:r>
            <a:r>
              <a:rPr lang="en-US" dirty="0"/>
              <a:t> époque, </a:t>
            </a:r>
            <a:r>
              <a:rPr lang="en-US" dirty="0" err="1"/>
              <a:t>l’architecture</a:t>
            </a:r>
            <a:r>
              <a:rPr lang="en-US" dirty="0"/>
              <a:t> qui </a:t>
            </a:r>
            <a:r>
              <a:rPr lang="en-US" dirty="0" err="1"/>
              <a:t>habite</a:t>
            </a:r>
            <a:r>
              <a:rPr lang="en-US" dirty="0"/>
              <a:t> le lieu </a:t>
            </a:r>
            <a:r>
              <a:rPr lang="en-US" dirty="0" err="1"/>
              <a:t>est</a:t>
            </a:r>
            <a:r>
              <a:rPr lang="en-US" dirty="0"/>
              <a:t> </a:t>
            </a:r>
            <a:r>
              <a:rPr lang="en-US" dirty="0" err="1"/>
              <a:t>une</a:t>
            </a:r>
            <a:r>
              <a:rPr lang="en-US" dirty="0"/>
              <a:t> architecture </a:t>
            </a:r>
            <a:r>
              <a:rPr lang="en-US" dirty="0" err="1"/>
              <a:t>puissante</a:t>
            </a:r>
            <a:r>
              <a:rPr lang="en-US" dirty="0"/>
              <a:t>.</a:t>
            </a:r>
          </a:p>
          <a:p>
            <a:r>
              <a:rPr lang="en-US" dirty="0"/>
              <a:t>Comme nous </a:t>
            </a:r>
            <a:r>
              <a:rPr lang="en-US" dirty="0" err="1"/>
              <a:t>voyons</a:t>
            </a:r>
            <a:r>
              <a:rPr lang="en-US" dirty="0"/>
              <a:t> dans le plan de 1903 avec la </a:t>
            </a:r>
            <a:r>
              <a:rPr lang="en-US" dirty="0" err="1"/>
              <a:t>présence</a:t>
            </a:r>
            <a:r>
              <a:rPr lang="en-US" dirty="0"/>
              <a:t> des camps </a:t>
            </a:r>
            <a:r>
              <a:rPr lang="en-US" dirty="0" err="1"/>
              <a:t>d’entrainements</a:t>
            </a:r>
            <a:r>
              <a:rPr lang="en-US" dirty="0"/>
              <a:t> de la police, le campus </a:t>
            </a:r>
            <a:r>
              <a:rPr lang="en-US" dirty="0" err="1"/>
              <a:t>est</a:t>
            </a:r>
            <a:r>
              <a:rPr lang="en-US" dirty="0"/>
              <a:t> </a:t>
            </a:r>
            <a:r>
              <a:rPr lang="en-US" dirty="0" err="1"/>
              <a:t>habité</a:t>
            </a:r>
            <a:r>
              <a:rPr lang="en-US" dirty="0"/>
              <a:t> par </a:t>
            </a:r>
            <a:r>
              <a:rPr lang="en-US" dirty="0" err="1"/>
              <a:t>une</a:t>
            </a:r>
            <a:r>
              <a:rPr lang="en-US" dirty="0"/>
              <a:t> </a:t>
            </a:r>
            <a:r>
              <a:rPr lang="en-US" dirty="0" err="1"/>
              <a:t>idéologie</a:t>
            </a:r>
            <a:r>
              <a:rPr lang="en-US" dirty="0"/>
              <a:t> de la force.</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8</a:t>
            </a:fld>
            <a:endParaRPr lang="en-US"/>
          </a:p>
        </p:txBody>
      </p:sp>
    </p:spTree>
    <p:extLst>
      <p:ext uri="{BB962C8B-B14F-4D97-AF65-F5344CB8AC3E}">
        <p14:creationId xmlns:p14="http://schemas.microsoft.com/office/powerpoint/2010/main" val="3659047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S’il a beaucoup évolué depuis l’état de forêt, le plan du parc olympique, nous voyons que très peu de changements sont intervenus depuis 1936. Le parc olympique manque en effet de renouvellement d’infrastructure sportive. </a:t>
            </a:r>
          </a:p>
          <a:p>
            <a:endParaRPr lang="fr-CH" dirty="0"/>
          </a:p>
          <a:p>
            <a:r>
              <a:rPr lang="fr-CH" dirty="0"/>
              <a:t>Et ce pour deux raisons:</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9</a:t>
            </a:fld>
            <a:endParaRPr lang="en-US"/>
          </a:p>
        </p:txBody>
      </p:sp>
    </p:spTree>
    <p:extLst>
      <p:ext uri="{BB962C8B-B14F-4D97-AF65-F5344CB8AC3E}">
        <p14:creationId xmlns:p14="http://schemas.microsoft.com/office/powerpoint/2010/main" val="3114970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la première, les plupart des bâtiments sont classés au patrimoine bâti car ils possèdent une haute valeur historique. </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10</a:t>
            </a:fld>
            <a:endParaRPr lang="en-US"/>
          </a:p>
        </p:txBody>
      </p:sp>
    </p:spTree>
    <p:extLst>
      <p:ext uri="{BB962C8B-B14F-4D97-AF65-F5344CB8AC3E}">
        <p14:creationId xmlns:p14="http://schemas.microsoft.com/office/powerpoint/2010/main" val="1373619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Et d’autre part car l’entier du site est classé sous la protection du paysage. Cette double protection a donc figé le développement de la zone et l’évolution des infrastructures en accords avec celui des sports. </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11</a:t>
            </a:fld>
            <a:endParaRPr lang="en-US"/>
          </a:p>
        </p:txBody>
      </p:sp>
    </p:spTree>
    <p:extLst>
      <p:ext uri="{BB962C8B-B14F-4D97-AF65-F5344CB8AC3E}">
        <p14:creationId xmlns:p14="http://schemas.microsoft.com/office/powerpoint/2010/main" val="3334073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Topographiquement nous pouvons considérer le complexe olympique comme une île, un plateau surélevé qui tend à s’isoler de son contexte. </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12</a:t>
            </a:fld>
            <a:endParaRPr lang="en-US"/>
          </a:p>
        </p:txBody>
      </p:sp>
    </p:spTree>
    <p:extLst>
      <p:ext uri="{BB962C8B-B14F-4D97-AF65-F5344CB8AC3E}">
        <p14:creationId xmlns:p14="http://schemas.microsoft.com/office/powerpoint/2010/main" val="2959588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Néanmoins au fil de l’histoire sa connexion à la ville s’est améliorée. Au début par le grand axe de la </a:t>
            </a:r>
            <a:r>
              <a:rPr lang="fr-CH" dirty="0" err="1"/>
              <a:t>Heerstrasse</a:t>
            </a:r>
            <a:r>
              <a:rPr lang="fr-CH" dirty="0"/>
              <a:t> uniquement puis avec les infrastructures permettant d’accueillir les différents jeux olympiques. </a:t>
            </a:r>
          </a:p>
          <a:p>
            <a:r>
              <a:rPr lang="fr-CH" dirty="0"/>
              <a:t>Le campus est donc éloigné géographiquement du centre de Berlin mais la ville s’en est beaucoup rapproché.</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13</a:t>
            </a:fld>
            <a:endParaRPr lang="en-US"/>
          </a:p>
        </p:txBody>
      </p:sp>
    </p:spTree>
    <p:extLst>
      <p:ext uri="{BB962C8B-B14F-4D97-AF65-F5344CB8AC3E}">
        <p14:creationId xmlns:p14="http://schemas.microsoft.com/office/powerpoint/2010/main" val="1084884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Le site a aussi un fonctionnement à deux échelles. Fonctionnant tantôt avec une masse considérable de personnes de manière ponctuelle, tantôt avec très peu de gens car le complexe a actuellement une utilisation presque exclusivement privée.</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14</a:t>
            </a:fld>
            <a:endParaRPr lang="en-US"/>
          </a:p>
        </p:txBody>
      </p:sp>
    </p:spTree>
    <p:extLst>
      <p:ext uri="{BB962C8B-B14F-4D97-AF65-F5344CB8AC3E}">
        <p14:creationId xmlns:p14="http://schemas.microsoft.com/office/powerpoint/2010/main" val="3507036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Face à ces constats sur l’état du complexe olympique je vois un développement possible.</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15</a:t>
            </a:fld>
            <a:endParaRPr lang="en-US"/>
          </a:p>
        </p:txBody>
      </p:sp>
    </p:spTree>
    <p:extLst>
      <p:ext uri="{BB962C8B-B14F-4D97-AF65-F5344CB8AC3E}">
        <p14:creationId xmlns:p14="http://schemas.microsoft.com/office/powerpoint/2010/main" val="759008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Ma première volonté pour le campus olympique est de l’ouvrir au public. </a:t>
            </a:r>
            <a:endParaRPr lang="en-US" dirty="0"/>
          </a:p>
          <a:p>
            <a:r>
              <a:rPr lang="fr-CH" dirty="0"/>
              <a:t>L’utilisation privée d’un parc de cette envergure est problématique. C’est un espace qui devrait être plus accessible aux Berlinois.</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16</a:t>
            </a:fld>
            <a:endParaRPr lang="en-US"/>
          </a:p>
        </p:txBody>
      </p:sp>
    </p:spTree>
    <p:extLst>
      <p:ext uri="{BB962C8B-B14F-4D97-AF65-F5344CB8AC3E}">
        <p14:creationId xmlns:p14="http://schemas.microsoft.com/office/powerpoint/2010/main" val="3698675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Pour ce faire et pour ne pas déranger les activités existantes la planification passe par un anneau unificateur contenant une série de programmes publics. </a:t>
            </a:r>
          </a:p>
          <a:p>
            <a:r>
              <a:rPr lang="fr-CH" dirty="0"/>
              <a:t>Cet anneau forme une sorte de parc dans le parc. Il permet aussi de valoriser le patrimoine du site ainsi que d’améliorer ses connexions. </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17</a:t>
            </a:fld>
            <a:endParaRPr lang="en-US"/>
          </a:p>
        </p:txBody>
      </p:sp>
    </p:spTree>
    <p:extLst>
      <p:ext uri="{BB962C8B-B14F-4D97-AF65-F5344CB8AC3E}">
        <p14:creationId xmlns:p14="http://schemas.microsoft.com/office/powerpoint/2010/main" val="1051358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En application, l’anneau vient se poser tout en respectant l’existant. Des connexions supplémentaires sont à prévues pour se raccorder aux réseaux existants notamment pour les pistes cyclables et les cheminements piétons.</a:t>
            </a:r>
          </a:p>
          <a:p>
            <a:endParaRPr lang="fr-CH" dirty="0"/>
          </a:p>
          <a:p>
            <a:r>
              <a:rPr lang="fr-CH" dirty="0"/>
              <a:t>Sur ce plan j’aimerai vous montrer la parcelle d’intervention de mon projet. La parcelle est un instant charnière. Il se situe entre les deux systèmes géométriques. Charnière aussi car il pourrait débloquer l’ouverture du parc au public.</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18</a:t>
            </a:fld>
            <a:endParaRPr lang="en-US"/>
          </a:p>
        </p:txBody>
      </p:sp>
    </p:spTree>
    <p:extLst>
      <p:ext uri="{BB962C8B-B14F-4D97-AF65-F5344CB8AC3E}">
        <p14:creationId xmlns:p14="http://schemas.microsoft.com/office/powerpoint/2010/main" val="3959363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La parcelle est actuellement laissée à l’abandon. C’est une parcelle très arborée et qui n’a pas d’utilité actuellement malgré sa situation centrale dans le campus.</a:t>
            </a:r>
          </a:p>
          <a:p>
            <a:r>
              <a:rPr lang="fr-CH" dirty="0"/>
              <a:t>Divers éléments y sont entreposés car l’on profite de sa surface. Il y a aussi des hangars issus de l’occupation britannique qui sont sans intérêt et qui vont être détruits. </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19</a:t>
            </a:fld>
            <a:endParaRPr lang="en-US"/>
          </a:p>
        </p:txBody>
      </p:sp>
    </p:spTree>
    <p:extLst>
      <p:ext uri="{BB962C8B-B14F-4D97-AF65-F5344CB8AC3E}">
        <p14:creationId xmlns:p14="http://schemas.microsoft.com/office/powerpoint/2010/main" val="13010319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Mon intervention </a:t>
            </a:r>
            <a:r>
              <a:rPr lang="en-US" dirty="0" err="1"/>
              <a:t>consiste</a:t>
            </a:r>
            <a:r>
              <a:rPr lang="en-US" dirty="0"/>
              <a:t> </a:t>
            </a:r>
            <a:r>
              <a:rPr lang="en-US" dirty="0" err="1"/>
              <a:t>en</a:t>
            </a:r>
            <a:r>
              <a:rPr lang="en-US" dirty="0"/>
              <a:t> </a:t>
            </a:r>
            <a:r>
              <a:rPr lang="en-US" dirty="0" err="1"/>
              <a:t>une</a:t>
            </a:r>
            <a:r>
              <a:rPr lang="en-US" dirty="0"/>
              <a:t> nouvelle infrastructure sportive. Qui </a:t>
            </a:r>
            <a:r>
              <a:rPr lang="en-US" dirty="0" err="1"/>
              <a:t>permettrait</a:t>
            </a:r>
            <a:r>
              <a:rPr lang="en-US" dirty="0"/>
              <a:t> le </a:t>
            </a:r>
            <a:r>
              <a:rPr lang="en-US" dirty="0" err="1"/>
              <a:t>renouvellement</a:t>
            </a:r>
            <a:r>
              <a:rPr lang="en-US" dirty="0"/>
              <a:t> perdu du parc. </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20</a:t>
            </a:fld>
            <a:endParaRPr lang="en-US"/>
          </a:p>
        </p:txBody>
      </p:sp>
    </p:spTree>
    <p:extLst>
      <p:ext uri="{BB962C8B-B14F-4D97-AF65-F5344CB8AC3E}">
        <p14:creationId xmlns:p14="http://schemas.microsoft.com/office/powerpoint/2010/main" val="1428972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Je pars du constat que l’utilisation d’un stade générique tel que conçu actuellement, est focalisée sur les événements qui s’y déroulent. </a:t>
            </a:r>
          </a:p>
          <a:p>
            <a:r>
              <a:rPr lang="fr-CH" dirty="0"/>
              <a:t>Si bien que l’utilisation n’est pas optimisée car la majorité du temps celui-ci n’est pas actif. Il est donc en grande partie une entité fermée sur elle-même et imperméable. </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21</a:t>
            </a:fld>
            <a:endParaRPr lang="en-US"/>
          </a:p>
        </p:txBody>
      </p:sp>
    </p:spTree>
    <p:extLst>
      <p:ext uri="{BB962C8B-B14F-4D97-AF65-F5344CB8AC3E}">
        <p14:creationId xmlns:p14="http://schemas.microsoft.com/office/powerpoint/2010/main" val="3518369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L’infrastructure que je propose prend le contre-pied du stade actuel et s’ouvre afin de maximiser son utilisation à l’année. Principalement comme parc public et ponctuellement utilisé pour des manifestations – sportives ou non.</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22</a:t>
            </a:fld>
            <a:endParaRPr lang="en-US"/>
          </a:p>
        </p:txBody>
      </p:sp>
    </p:spTree>
    <p:extLst>
      <p:ext uri="{BB962C8B-B14F-4D97-AF65-F5344CB8AC3E}">
        <p14:creationId xmlns:p14="http://schemas.microsoft.com/office/powerpoint/2010/main" val="734891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Pour arriver à une ouverture complète du stade. </a:t>
            </a:r>
          </a:p>
          <a:p>
            <a:pPr marL="171450" indent="-171450">
              <a:buFontTx/>
              <a:buChar char="-"/>
            </a:pPr>
            <a:r>
              <a:rPr lang="fr-CH" dirty="0"/>
              <a:t>Dans un premier temps j’exprime le désir de me délier de tout gabarit de terrain avec une forme libérée de la contrainte du terrain de sport auquel elle se rattache. </a:t>
            </a:r>
          </a:p>
          <a:p>
            <a:pPr marL="171450" indent="-171450">
              <a:buFontTx/>
              <a:buChar char="-"/>
            </a:pPr>
            <a:r>
              <a:rPr lang="fr-CH" dirty="0"/>
              <a:t>Deuxièmement le stade vient prendre l’espace de la parcelle et s’y intègre.</a:t>
            </a:r>
          </a:p>
          <a:p>
            <a:pPr marL="171450" indent="-171450">
              <a:buFontTx/>
              <a:buChar char="-"/>
            </a:pPr>
            <a:r>
              <a:rPr lang="fr-CH" dirty="0"/>
              <a:t>Ensuite de quoi pour permettre l’ouverture l’enclos fermé est coupé puis rattaché à la circulation principale qui est l’anneau unificateur de ce campus.</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23</a:t>
            </a:fld>
            <a:endParaRPr lang="en-US"/>
          </a:p>
        </p:txBody>
      </p:sp>
    </p:spTree>
    <p:extLst>
      <p:ext uri="{BB962C8B-B14F-4D97-AF65-F5344CB8AC3E}">
        <p14:creationId xmlns:p14="http://schemas.microsoft.com/office/powerpoint/2010/main" val="2576206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La liberté est permise la décomposition des éléments présents dans un stade que je juge fondamentaux pour le déroulement d’une manifestation sportive et ensuite une recomposition de ceux-ci. </a:t>
            </a:r>
          </a:p>
          <a:p>
            <a:r>
              <a:rPr lang="fr-CH" dirty="0"/>
              <a:t>L’infrastructure est finalement constituée comme une additions de ces éléments – </a:t>
            </a:r>
            <a:r>
              <a:rPr lang="fr-CH" b="1" dirty="0"/>
              <a:t>terrain, circulation, gradins, WC, vestiaire </a:t>
            </a:r>
            <a:r>
              <a:rPr lang="fr-CH" dirty="0"/>
              <a:t>– en un tout cohérent. </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24</a:t>
            </a:fld>
            <a:endParaRPr lang="en-US"/>
          </a:p>
        </p:txBody>
      </p:sp>
    </p:spTree>
    <p:extLst>
      <p:ext uri="{BB962C8B-B14F-4D97-AF65-F5344CB8AC3E}">
        <p14:creationId xmlns:p14="http://schemas.microsoft.com/office/powerpoint/2010/main" val="12770642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Sur les plans nous voyons deux utilisations possibles différentes d’événement et de parc public. Ce critère répond véritablement à la problématique des deux vitesses de ce site olympique. La volonté de ne pas créer des zones mortes. </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25</a:t>
            </a:fld>
            <a:endParaRPr lang="en-US"/>
          </a:p>
        </p:txBody>
      </p:sp>
    </p:spTree>
    <p:extLst>
      <p:ext uri="{BB962C8B-B14F-4D97-AF65-F5344CB8AC3E}">
        <p14:creationId xmlns:p14="http://schemas.microsoft.com/office/powerpoint/2010/main" val="1760226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Sur les plans nous voyons deux utilisations possibles différentes d’événement et de parc public. Ce critère répond véritablement à la problématique des deux vitesses de ce site olympique, en favorisant l’utilisation de l’espace pour les deux scénarios.</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26</a:t>
            </a:fld>
            <a:endParaRPr lang="en-US"/>
          </a:p>
        </p:txBody>
      </p:sp>
    </p:spTree>
    <p:extLst>
      <p:ext uri="{BB962C8B-B14F-4D97-AF65-F5344CB8AC3E}">
        <p14:creationId xmlns:p14="http://schemas.microsoft.com/office/powerpoint/2010/main" val="16527780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Si on rentre plus précisément dans les différents composants qui constitue l’infrastructure sportive. </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27</a:t>
            </a:fld>
            <a:endParaRPr lang="en-US"/>
          </a:p>
        </p:txBody>
      </p:sp>
    </p:spTree>
    <p:extLst>
      <p:ext uri="{BB962C8B-B14F-4D97-AF65-F5344CB8AC3E}">
        <p14:creationId xmlns:p14="http://schemas.microsoft.com/office/powerpoint/2010/main" val="34544770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En commençant par le </a:t>
            </a:r>
            <a:r>
              <a:rPr lang="fr-CH" b="1" dirty="0"/>
              <a:t>terrain</a:t>
            </a:r>
            <a:r>
              <a:rPr lang="fr-CH" dirty="0"/>
              <a:t>. Nous l’avons vu, le site est laissé à l’abandon. Des arbres ont investi les lieux. Mon projet veux au maximum sauvegarder la végétation existante. </a:t>
            </a:r>
          </a:p>
          <a:p>
            <a:r>
              <a:rPr lang="fr-CH" dirty="0"/>
              <a:t>Deux zones majoritaires sont dégagées, permettant l’implantation des sports. </a:t>
            </a:r>
          </a:p>
          <a:p>
            <a:endParaRPr lang="fr-CH" dirty="0"/>
          </a:p>
          <a:p>
            <a:r>
              <a:rPr lang="fr-CH" dirty="0"/>
              <a:t>Finalement un réseau de cheminement est créé en relation avec les arbres au sol  </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28</a:t>
            </a:fld>
            <a:endParaRPr lang="en-US"/>
          </a:p>
        </p:txBody>
      </p:sp>
    </p:spTree>
    <p:extLst>
      <p:ext uri="{BB962C8B-B14F-4D97-AF65-F5344CB8AC3E}">
        <p14:creationId xmlns:p14="http://schemas.microsoft.com/office/powerpoint/2010/main" val="26195179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En parlant des sports. Les sports émergents des jeux olympiques sont principalement représentés par des sports venant de la culture de la rue, comme le BMX ou le Skateboard. Les terrains ne sont plus les terrains standardisés d’autrefois mais sont en perpétuel changement et renouvellement. Les compétitions se déplacent et se créent avec leur propre surface de jeu. Souvent elles cumulent plusieurs disciplines. </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29</a:t>
            </a:fld>
            <a:endParaRPr lang="en-US"/>
          </a:p>
        </p:txBody>
      </p:sp>
    </p:spTree>
    <p:extLst>
      <p:ext uri="{BB962C8B-B14F-4D97-AF65-F5344CB8AC3E}">
        <p14:creationId xmlns:p14="http://schemas.microsoft.com/office/powerpoint/2010/main" val="4762947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Le rez de chaussée du projet laisse au maximum le plan libre. Dans la double volonté d’impact minimal et aussi de favoriser la versatilité.</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30</a:t>
            </a:fld>
            <a:endParaRPr lang="en-US"/>
          </a:p>
        </p:txBody>
      </p:sp>
    </p:spTree>
    <p:extLst>
      <p:ext uri="{BB962C8B-B14F-4D97-AF65-F5344CB8AC3E}">
        <p14:creationId xmlns:p14="http://schemas.microsoft.com/office/powerpoint/2010/main" val="13582206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Une </a:t>
            </a:r>
            <a:r>
              <a:rPr lang="fr-CH" b="1" dirty="0"/>
              <a:t>circulation</a:t>
            </a:r>
            <a:r>
              <a:rPr lang="fr-CH" dirty="0"/>
              <a:t> surélevée qui structure le paysage et organise les terrains de sports. </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31</a:t>
            </a:fld>
            <a:endParaRPr lang="en-US"/>
          </a:p>
        </p:txBody>
      </p:sp>
    </p:spTree>
    <p:extLst>
      <p:ext uri="{BB962C8B-B14F-4D97-AF65-F5344CB8AC3E}">
        <p14:creationId xmlns:p14="http://schemas.microsoft.com/office/powerpoint/2010/main" val="2687015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Elle est conçue comme une passerelle aérienne. De forme libre.</a:t>
            </a:r>
            <a:endParaRPr lang="en-US" dirty="0"/>
          </a:p>
          <a:p>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32</a:t>
            </a:fld>
            <a:endParaRPr lang="en-US"/>
          </a:p>
        </p:txBody>
      </p:sp>
    </p:spTree>
    <p:extLst>
      <p:ext uri="{BB962C8B-B14F-4D97-AF65-F5344CB8AC3E}">
        <p14:creationId xmlns:p14="http://schemas.microsoft.com/office/powerpoint/2010/main" val="23664451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La circulation qui s’élève en partant du sol jusqu’à un niveau de 6.5m pour le petit stade et un niveau de 8m pour le grand stade</a:t>
            </a:r>
          </a:p>
          <a:p>
            <a:r>
              <a:rPr lang="fr-CH" dirty="0"/>
              <a:t>La passerelle se dilate aussi au niveau des deux stades pour absorber la masse de gens et également permettre d’accueillir des foodtrucks. </a:t>
            </a:r>
          </a:p>
          <a:p>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33</a:t>
            </a:fld>
            <a:endParaRPr lang="en-US"/>
          </a:p>
        </p:txBody>
      </p:sp>
    </p:spTree>
    <p:extLst>
      <p:ext uri="{BB962C8B-B14F-4D97-AF65-F5344CB8AC3E}">
        <p14:creationId xmlns:p14="http://schemas.microsoft.com/office/powerpoint/2010/main" val="38210256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Les </a:t>
            </a:r>
            <a:r>
              <a:rPr lang="fr-CH" b="1" dirty="0"/>
              <a:t>gradins</a:t>
            </a:r>
            <a:r>
              <a:rPr lang="fr-CH" dirty="0"/>
              <a:t> sont positionnés en relation avec les deux points focaux. </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34</a:t>
            </a:fld>
            <a:endParaRPr lang="en-US"/>
          </a:p>
        </p:txBody>
      </p:sp>
    </p:spTree>
    <p:extLst>
      <p:ext uri="{BB962C8B-B14F-4D97-AF65-F5344CB8AC3E}">
        <p14:creationId xmlns:p14="http://schemas.microsoft.com/office/powerpoint/2010/main" val="30900570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Ils doivent naturellement s’adapter aux nouvelles pratiques sportives qui acquièrent une réelle topographie.</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35</a:t>
            </a:fld>
            <a:endParaRPr lang="en-US"/>
          </a:p>
        </p:txBody>
      </p:sp>
    </p:spTree>
    <p:extLst>
      <p:ext uri="{BB962C8B-B14F-4D97-AF65-F5344CB8AC3E}">
        <p14:creationId xmlns:p14="http://schemas.microsoft.com/office/powerpoint/2010/main" val="12085910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Je me base sur des normes pour le positionnement des voies de circulation. Pas plus de 18 places contre un mur et 32 places si il y a une circulation sur les côtés. </a:t>
            </a:r>
          </a:p>
          <a:p>
            <a:r>
              <a:rPr lang="fr-CH" dirty="0"/>
              <a:t>L’idée est de ne pas avoir de sièges défini car dans la vision de mouvement et de rapidité des sports actuel, l’intention et de permettre un placement libre. </a:t>
            </a:r>
          </a:p>
          <a:p>
            <a:r>
              <a:rPr lang="fr-CH" dirty="0"/>
              <a:t>Je me suis aussi rendu compte que dans le cas de mesures sanitaires comme actuellement, la disposition de bancs sans places définies était aussi plus optimale. On peut éviter de supprimer des sièges et vraiment se tenir aux dimensions des règles sanitaires. Par exemple…</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36</a:t>
            </a:fld>
            <a:endParaRPr lang="en-US"/>
          </a:p>
        </p:txBody>
      </p:sp>
    </p:spTree>
    <p:extLst>
      <p:ext uri="{BB962C8B-B14F-4D97-AF65-F5344CB8AC3E}">
        <p14:creationId xmlns:p14="http://schemas.microsoft.com/office/powerpoint/2010/main" val="11341735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Le dimensionnement des voies de fuites est fait en fonction du nombre de personnes. On a des escaliers de 1m40 et des voies horizontales cumulées de 2x3m</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37</a:t>
            </a:fld>
            <a:endParaRPr lang="en-US"/>
          </a:p>
        </p:txBody>
      </p:sp>
    </p:spTree>
    <p:extLst>
      <p:ext uri="{BB962C8B-B14F-4D97-AF65-F5344CB8AC3E}">
        <p14:creationId xmlns:p14="http://schemas.microsoft.com/office/powerpoint/2010/main" val="6910767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Sur cette coupe constructive nous pouvons aussi voir le contraste entre la légèreté de mon projet et la monumentalité de l’architecture de Werner March.</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38</a:t>
            </a:fld>
            <a:endParaRPr lang="en-US"/>
          </a:p>
        </p:txBody>
      </p:sp>
    </p:spTree>
    <p:extLst>
      <p:ext uri="{BB962C8B-B14F-4D97-AF65-F5344CB8AC3E}">
        <p14:creationId xmlns:p14="http://schemas.microsoft.com/office/powerpoint/2010/main" val="31014505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L’assemblage des gradins se compose comme suit: il est composé de portions identiques. une structure simple qui fonctionne comme des cadres en structure métallique tubulaires à inerties variable sur lesquels sont posés des poutres </a:t>
            </a:r>
            <a:r>
              <a:rPr lang="fr-CH" dirty="0" err="1"/>
              <a:t>vierendeel</a:t>
            </a:r>
            <a:r>
              <a:rPr lang="fr-CH" dirty="0"/>
              <a:t> courbes. Les gradins en bois viennent ensuite être positionnés dessus. Le stade est la résultante de la répétition de ce système.</a:t>
            </a:r>
            <a:endParaRPr lang="en-US"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39</a:t>
            </a:fld>
            <a:endParaRPr lang="en-US"/>
          </a:p>
        </p:txBody>
      </p:sp>
    </p:spTree>
    <p:extLst>
      <p:ext uri="{BB962C8B-B14F-4D97-AF65-F5344CB8AC3E}">
        <p14:creationId xmlns:p14="http://schemas.microsoft.com/office/powerpoint/2010/main" val="25496434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Bien sûr le parc ainsi que le stade demandent tous deux des composants programmatiques plus techniques. Et donc ceux-ci sont intégrés en relation avec l’environnement et la structure des gradins.</a:t>
            </a:r>
          </a:p>
          <a:p>
            <a:r>
              <a:rPr lang="en-US" dirty="0"/>
              <a:t>Il y a le </a:t>
            </a:r>
            <a:r>
              <a:rPr lang="fr-CH" noProof="0" dirty="0"/>
              <a:t>dégagement</a:t>
            </a:r>
            <a:r>
              <a:rPr lang="en-US" dirty="0"/>
              <a:t> de 4 places </a:t>
            </a:r>
            <a:r>
              <a:rPr lang="en-US" dirty="0" err="1"/>
              <a:t>différentes</a:t>
            </a:r>
            <a:r>
              <a:rPr lang="en-US" dirty="0"/>
              <a:t> </a:t>
            </a:r>
            <a:r>
              <a:rPr lang="en-US" dirty="0" err="1"/>
              <a:t>indiquées</a:t>
            </a:r>
            <a:r>
              <a:rPr lang="en-US" dirty="0"/>
              <a:t> </a:t>
            </a:r>
            <a:r>
              <a:rPr lang="en-US" dirty="0" err="1"/>
              <a:t>en</a:t>
            </a:r>
            <a:r>
              <a:rPr lang="en-US" dirty="0"/>
              <a:t> rouges </a:t>
            </a:r>
            <a:r>
              <a:rPr lang="en-US" dirty="0" err="1"/>
              <a:t>situées</a:t>
            </a:r>
            <a:r>
              <a:rPr lang="en-US" dirty="0"/>
              <a:t> aux </a:t>
            </a:r>
            <a:r>
              <a:rPr lang="en-US" dirty="0" err="1"/>
              <a:t>croisement</a:t>
            </a:r>
            <a:r>
              <a:rPr lang="en-US" dirty="0"/>
              <a:t> des </a:t>
            </a:r>
            <a:r>
              <a:rPr lang="en-US" dirty="0" err="1"/>
              <a:t>chemins</a:t>
            </a:r>
            <a:r>
              <a:rPr lang="en-US" dirty="0"/>
              <a:t> qui </a:t>
            </a:r>
            <a:r>
              <a:rPr lang="en-US" dirty="0" err="1"/>
              <a:t>ont</a:t>
            </a:r>
            <a:r>
              <a:rPr lang="en-US" dirty="0"/>
              <a:t> </a:t>
            </a:r>
            <a:r>
              <a:rPr lang="en-US" dirty="0" err="1"/>
              <a:t>toutes</a:t>
            </a:r>
            <a:r>
              <a:rPr lang="en-US" dirty="0"/>
              <a:t> un role </a:t>
            </a:r>
            <a:r>
              <a:rPr lang="en-US" dirty="0" err="1"/>
              <a:t>tant</a:t>
            </a:r>
            <a:r>
              <a:rPr lang="en-US" dirty="0"/>
              <a:t> au </a:t>
            </a:r>
            <a:r>
              <a:rPr lang="en-US" dirty="0" err="1"/>
              <a:t>niveau</a:t>
            </a:r>
            <a:r>
              <a:rPr lang="en-US" dirty="0"/>
              <a:t> du parc </a:t>
            </a:r>
            <a:r>
              <a:rPr lang="en-US" dirty="0" err="1"/>
              <a:t>qu’à</a:t>
            </a:r>
            <a:r>
              <a:rPr lang="en-US" dirty="0"/>
              <a:t> </a:t>
            </a:r>
            <a:r>
              <a:rPr lang="en-US" dirty="0" err="1"/>
              <a:t>celui</a:t>
            </a:r>
            <a:r>
              <a:rPr lang="en-US" dirty="0"/>
              <a:t> du </a:t>
            </a:r>
            <a:r>
              <a:rPr lang="en-US" dirty="0" err="1"/>
              <a:t>stade</a:t>
            </a:r>
            <a:r>
              <a:rPr lang="en-US" dirty="0"/>
              <a:t>. </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40</a:t>
            </a:fld>
            <a:endParaRPr lang="en-US"/>
          </a:p>
        </p:txBody>
      </p:sp>
    </p:spTree>
    <p:extLst>
      <p:ext uri="{BB962C8B-B14F-4D97-AF65-F5344CB8AC3E}">
        <p14:creationId xmlns:p14="http://schemas.microsoft.com/office/powerpoint/2010/main" val="9883952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La place nord, relation avec le parc </a:t>
            </a:r>
            <a:r>
              <a:rPr lang="fr-CH" dirty="0">
                <a:sym typeface="Wingdings" panose="05000000000000000000" pitchFamily="2" charset="2"/>
              </a:rPr>
              <a:t> stockage pour l’entretien. </a:t>
            </a:r>
            <a:endParaRPr lang="fr-CH"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41</a:t>
            </a:fld>
            <a:endParaRPr lang="en-US"/>
          </a:p>
        </p:txBody>
      </p:sp>
    </p:spTree>
    <p:extLst>
      <p:ext uri="{BB962C8B-B14F-4D97-AF65-F5344CB8AC3E}">
        <p14:creationId xmlns:p14="http://schemas.microsoft.com/office/powerpoint/2010/main" val="27146505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La place centrale, relation avec les deux stades </a:t>
            </a:r>
            <a:r>
              <a:rPr lang="fr-CH" dirty="0">
                <a:sym typeface="Wingdings" panose="05000000000000000000" pitchFamily="2" charset="2"/>
              </a:rPr>
              <a:t> </a:t>
            </a:r>
            <a:r>
              <a:rPr lang="fr-CH" dirty="0" err="1">
                <a:sym typeface="Wingdings" panose="05000000000000000000" pitchFamily="2" charset="2"/>
              </a:rPr>
              <a:t>wc</a:t>
            </a:r>
            <a:r>
              <a:rPr lang="fr-CH" dirty="0">
                <a:sym typeface="Wingdings" panose="05000000000000000000" pitchFamily="2" charset="2"/>
              </a:rPr>
              <a:t> les plus volumineux. </a:t>
            </a:r>
          </a:p>
          <a:p>
            <a:r>
              <a:rPr lang="fr-CH" dirty="0">
                <a:sym typeface="Wingdings" panose="05000000000000000000" pitchFamily="2" charset="2"/>
              </a:rPr>
              <a:t>Connection avec les deux surfaces de jeux qui permet l’arrivée de camions pour le montage des structures temporaires. </a:t>
            </a:r>
          </a:p>
          <a:p>
            <a:endParaRPr lang="fr-CH" dirty="0"/>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42</a:t>
            </a:fld>
            <a:endParaRPr lang="en-US"/>
          </a:p>
        </p:txBody>
      </p:sp>
    </p:spTree>
    <p:extLst>
      <p:ext uri="{BB962C8B-B14F-4D97-AF65-F5344CB8AC3E}">
        <p14:creationId xmlns:p14="http://schemas.microsoft.com/office/powerpoint/2010/main" val="40759598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err="1"/>
              <a:t>Wc</a:t>
            </a:r>
            <a:r>
              <a:rPr lang="fr-CH" dirty="0"/>
              <a:t> en relation avec le grand stade. La place a aussi un caractère particulier de par son placement dans la zone la plus arborisée de la parcelle. </a:t>
            </a:r>
          </a:p>
          <a:p>
            <a:endParaRPr lang="fr-CH" dirty="0"/>
          </a:p>
          <a:p>
            <a:r>
              <a:rPr lang="fr-CH" dirty="0"/>
              <a:t>Aussi les lavabo sont pensé pour être positionnés à l’extérieur des blocs sanitaires afin d’économiser de l’espace et aussi de permettre une utilisation plus libre le 95% du temps. </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43</a:t>
            </a:fld>
            <a:endParaRPr lang="en-US"/>
          </a:p>
        </p:txBody>
      </p:sp>
    </p:spTree>
    <p:extLst>
      <p:ext uri="{BB962C8B-B14F-4D97-AF65-F5344CB8AC3E}">
        <p14:creationId xmlns:p14="http://schemas.microsoft.com/office/powerpoint/2010/main" val="31827197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a:t>En</a:t>
            </a:r>
            <a:r>
              <a:rPr lang="en-US" dirty="0"/>
              <a:t> relation avec </a:t>
            </a:r>
            <a:r>
              <a:rPr lang="en-US" dirty="0" err="1"/>
              <a:t>l’arrière</a:t>
            </a:r>
            <a:r>
              <a:rPr lang="en-US" dirty="0"/>
              <a:t> du grand </a:t>
            </a:r>
            <a:r>
              <a:rPr lang="en-US" dirty="0" err="1"/>
              <a:t>stade</a:t>
            </a:r>
            <a:r>
              <a:rPr lang="en-US" dirty="0"/>
              <a:t> se </a:t>
            </a:r>
            <a:r>
              <a:rPr lang="en-US" dirty="0" err="1"/>
              <a:t>trouve</a:t>
            </a:r>
            <a:r>
              <a:rPr lang="en-US" dirty="0"/>
              <a:t> la zone </a:t>
            </a:r>
            <a:r>
              <a:rPr lang="en-US" dirty="0" err="1"/>
              <a:t>vestiaire</a:t>
            </a:r>
            <a:r>
              <a:rPr lang="en-US" dirty="0"/>
              <a:t> avec des douches et </a:t>
            </a:r>
            <a:r>
              <a:rPr lang="en-US" dirty="0" err="1"/>
              <a:t>wc</a:t>
            </a:r>
            <a:r>
              <a:rPr lang="en-US" dirty="0"/>
              <a:t>. Elle </a:t>
            </a:r>
            <a:r>
              <a:rPr lang="en-US" dirty="0" err="1"/>
              <a:t>permet</a:t>
            </a:r>
            <a:r>
              <a:rPr lang="en-US" dirty="0"/>
              <a:t> </a:t>
            </a:r>
            <a:r>
              <a:rPr lang="en-US" dirty="0" err="1"/>
              <a:t>aussi</a:t>
            </a:r>
            <a:r>
              <a:rPr lang="en-US" dirty="0"/>
              <a:t> de se </a:t>
            </a:r>
            <a:r>
              <a:rPr lang="en-US" dirty="0" err="1"/>
              <a:t>fermer</a:t>
            </a:r>
            <a:r>
              <a:rPr lang="en-US" dirty="0"/>
              <a:t> </a:t>
            </a:r>
            <a:r>
              <a:rPr lang="en-US" dirty="0" err="1"/>
              <a:t>lors</a:t>
            </a:r>
            <a:r>
              <a:rPr lang="en-US" dirty="0"/>
              <a:t> </a:t>
            </a:r>
            <a:r>
              <a:rPr lang="en-US" dirty="0" err="1"/>
              <a:t>d’événements</a:t>
            </a:r>
            <a:r>
              <a:rPr lang="en-US" dirty="0"/>
              <a:t> pour donner plus de place à </a:t>
            </a:r>
            <a:r>
              <a:rPr lang="en-US" dirty="0" err="1"/>
              <a:t>l’espace</a:t>
            </a:r>
            <a:r>
              <a:rPr lang="en-US" dirty="0"/>
              <a:t> de change des athletes. </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44</a:t>
            </a:fld>
            <a:endParaRPr lang="en-US"/>
          </a:p>
        </p:txBody>
      </p:sp>
    </p:spTree>
    <p:extLst>
      <p:ext uri="{BB962C8B-B14F-4D97-AF65-F5344CB8AC3E}">
        <p14:creationId xmlns:p14="http://schemas.microsoft.com/office/powerpoint/2010/main" val="31506177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Elle </a:t>
            </a:r>
            <a:r>
              <a:rPr lang="en-US" dirty="0" err="1"/>
              <a:t>fonctionne</a:t>
            </a:r>
            <a:r>
              <a:rPr lang="en-US" dirty="0"/>
              <a:t> </a:t>
            </a:r>
            <a:r>
              <a:rPr lang="en-US" dirty="0" err="1"/>
              <a:t>comme</a:t>
            </a:r>
            <a:r>
              <a:rPr lang="en-US" dirty="0"/>
              <a:t> </a:t>
            </a:r>
            <a:r>
              <a:rPr lang="en-US" dirty="0" err="1"/>
              <a:t>une</a:t>
            </a:r>
            <a:r>
              <a:rPr lang="en-US" dirty="0"/>
              <a:t> interface de </a:t>
            </a:r>
            <a:r>
              <a:rPr lang="en-US" dirty="0" err="1"/>
              <a:t>raccordement</a:t>
            </a:r>
            <a:r>
              <a:rPr lang="en-US" dirty="0"/>
              <a:t> </a:t>
            </a:r>
            <a:r>
              <a:rPr lang="en-US" dirty="0" err="1"/>
              <a:t>lors</a:t>
            </a:r>
            <a:r>
              <a:rPr lang="en-US" dirty="0"/>
              <a:t> de manifestation. Le “village” des </a:t>
            </a:r>
            <a:r>
              <a:rPr lang="en-US" dirty="0" err="1"/>
              <a:t>athlètes</a:t>
            </a:r>
            <a:r>
              <a:rPr lang="en-US" dirty="0"/>
              <a:t> </a:t>
            </a:r>
            <a:r>
              <a:rPr lang="en-US" dirty="0" err="1"/>
              <a:t>vient</a:t>
            </a:r>
            <a:r>
              <a:rPr lang="en-US" dirty="0"/>
              <a:t> se brancher dessus et </a:t>
            </a:r>
            <a:r>
              <a:rPr lang="en-US" dirty="0" err="1"/>
              <a:t>s’agglomérer</a:t>
            </a:r>
            <a:r>
              <a:rPr lang="en-US" dirty="0"/>
              <a:t> </a:t>
            </a:r>
            <a:r>
              <a:rPr lang="en-US" dirty="0" err="1"/>
              <a:t>autour</a:t>
            </a:r>
            <a:r>
              <a:rPr lang="en-US" dirty="0"/>
              <a:t>. </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45</a:t>
            </a:fld>
            <a:endParaRPr lang="en-US"/>
          </a:p>
        </p:txBody>
      </p:sp>
    </p:spTree>
    <p:extLst>
      <p:ext uri="{BB962C8B-B14F-4D97-AF65-F5344CB8AC3E}">
        <p14:creationId xmlns:p14="http://schemas.microsoft.com/office/powerpoint/2010/main" val="4264444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Une coupe pour </a:t>
            </a:r>
            <a:r>
              <a:rPr lang="en-US" dirty="0" err="1"/>
              <a:t>montrer</a:t>
            </a:r>
            <a:r>
              <a:rPr lang="en-US" dirty="0"/>
              <a:t> </a:t>
            </a:r>
            <a:r>
              <a:rPr lang="en-US" dirty="0" err="1"/>
              <a:t>l’impact</a:t>
            </a:r>
            <a:r>
              <a:rPr lang="en-US" dirty="0"/>
              <a:t> au sol de mon </a:t>
            </a:r>
            <a:r>
              <a:rPr lang="en-US" dirty="0" err="1"/>
              <a:t>projet</a:t>
            </a:r>
            <a:r>
              <a:rPr lang="en-US" dirty="0"/>
              <a:t> </a:t>
            </a:r>
            <a:r>
              <a:rPr lang="en-US" dirty="0" err="1"/>
              <a:t>en</a:t>
            </a:r>
            <a:r>
              <a:rPr lang="en-US" dirty="0"/>
              <a:t> </a:t>
            </a:r>
            <a:r>
              <a:rPr lang="en-US" dirty="0" err="1"/>
              <a:t>comparaison</a:t>
            </a:r>
            <a:r>
              <a:rPr lang="en-US" dirty="0"/>
              <a:t> du </a:t>
            </a:r>
            <a:r>
              <a:rPr lang="en-US" dirty="0" err="1"/>
              <a:t>stade</a:t>
            </a:r>
            <a:r>
              <a:rPr lang="en-US" dirty="0"/>
              <a:t> </a:t>
            </a:r>
            <a:r>
              <a:rPr lang="en-US" dirty="0" err="1"/>
              <a:t>existant</a:t>
            </a:r>
            <a:r>
              <a:rPr lang="en-US" dirty="0"/>
              <a:t>. </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46</a:t>
            </a:fld>
            <a:endParaRPr lang="en-US"/>
          </a:p>
        </p:txBody>
      </p:sp>
    </p:spTree>
    <p:extLst>
      <p:ext uri="{BB962C8B-B14F-4D97-AF65-F5344CB8AC3E}">
        <p14:creationId xmlns:p14="http://schemas.microsoft.com/office/powerpoint/2010/main" val="40174699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a:t>Ici</a:t>
            </a:r>
            <a:r>
              <a:rPr lang="en-US" dirty="0"/>
              <a:t> </a:t>
            </a:r>
            <a:r>
              <a:rPr lang="en-US" dirty="0" err="1"/>
              <a:t>une</a:t>
            </a:r>
            <a:r>
              <a:rPr lang="en-US" dirty="0"/>
              <a:t> image </a:t>
            </a:r>
            <a:r>
              <a:rPr lang="en-US" dirty="0" err="1"/>
              <a:t>montre</a:t>
            </a:r>
            <a:r>
              <a:rPr lang="en-US" dirty="0"/>
              <a:t> le point </a:t>
            </a:r>
            <a:r>
              <a:rPr lang="en-US" dirty="0" err="1"/>
              <a:t>d’attache</a:t>
            </a:r>
            <a:r>
              <a:rPr lang="en-US" dirty="0"/>
              <a:t> de la </a:t>
            </a:r>
            <a:r>
              <a:rPr lang="en-US" dirty="0" err="1"/>
              <a:t>passerelle</a:t>
            </a:r>
            <a:r>
              <a:rPr lang="en-US" dirty="0"/>
              <a:t> avec le </a:t>
            </a:r>
            <a:r>
              <a:rPr lang="en-US" dirty="0" err="1"/>
              <a:t>chemin</a:t>
            </a:r>
            <a:r>
              <a:rPr lang="en-US" dirty="0"/>
              <a:t> </a:t>
            </a:r>
            <a:r>
              <a:rPr lang="en-US" dirty="0" err="1"/>
              <a:t>bitumeux</a:t>
            </a:r>
            <a:r>
              <a:rPr lang="en-US" dirty="0"/>
              <a:t> existent. On a le </a:t>
            </a:r>
            <a:r>
              <a:rPr lang="en-US" dirty="0" err="1"/>
              <a:t>choix</a:t>
            </a:r>
            <a:r>
              <a:rPr lang="en-US" dirty="0"/>
              <a:t> de prendre la </a:t>
            </a:r>
            <a:r>
              <a:rPr lang="en-US" dirty="0" err="1"/>
              <a:t>passerelle</a:t>
            </a:r>
            <a:r>
              <a:rPr lang="en-US" dirty="0"/>
              <a:t> </a:t>
            </a:r>
            <a:r>
              <a:rPr lang="en-US" dirty="0" err="1"/>
              <a:t>comme</a:t>
            </a:r>
            <a:r>
              <a:rPr lang="en-US" dirty="0"/>
              <a:t> promenade </a:t>
            </a:r>
            <a:r>
              <a:rPr lang="en-US" dirty="0" err="1"/>
              <a:t>ou</a:t>
            </a:r>
            <a:r>
              <a:rPr lang="en-US" dirty="0"/>
              <a:t> </a:t>
            </a:r>
            <a:r>
              <a:rPr lang="en-US" dirty="0" err="1"/>
              <a:t>alors</a:t>
            </a:r>
            <a:r>
              <a:rPr lang="en-US" dirty="0"/>
              <a:t> de </a:t>
            </a:r>
            <a:r>
              <a:rPr lang="en-US" dirty="0" err="1"/>
              <a:t>poursuivre</a:t>
            </a:r>
            <a:r>
              <a:rPr lang="en-US" dirty="0"/>
              <a:t> dans le parc. </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47</a:t>
            </a:fld>
            <a:endParaRPr lang="en-US"/>
          </a:p>
        </p:txBody>
      </p:sp>
    </p:spTree>
    <p:extLst>
      <p:ext uri="{BB962C8B-B14F-4D97-AF65-F5344CB8AC3E}">
        <p14:creationId xmlns:p14="http://schemas.microsoft.com/office/powerpoint/2010/main" val="22512031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Dans le </a:t>
            </a:r>
            <a:r>
              <a:rPr lang="en-US" dirty="0" err="1"/>
              <a:t>cas</a:t>
            </a:r>
            <a:r>
              <a:rPr lang="en-US" dirty="0"/>
              <a:t> </a:t>
            </a:r>
            <a:r>
              <a:rPr lang="en-US" dirty="0" err="1"/>
              <a:t>ou</a:t>
            </a:r>
            <a:r>
              <a:rPr lang="en-US" dirty="0"/>
              <a:t> nous </a:t>
            </a:r>
            <a:r>
              <a:rPr lang="en-US" dirty="0" err="1"/>
              <a:t>sommes</a:t>
            </a:r>
            <a:r>
              <a:rPr lang="en-US" dirty="0"/>
              <a:t> sur la </a:t>
            </a:r>
            <a:r>
              <a:rPr lang="en-US" dirty="0" err="1"/>
              <a:t>passerelle</a:t>
            </a:r>
            <a:r>
              <a:rPr lang="en-US" dirty="0"/>
              <a:t> </a:t>
            </a:r>
            <a:r>
              <a:rPr lang="en-US" dirty="0" err="1"/>
              <a:t>voici</a:t>
            </a:r>
            <a:r>
              <a:rPr lang="en-US" dirty="0"/>
              <a:t> </a:t>
            </a:r>
            <a:r>
              <a:rPr lang="en-US" dirty="0" err="1"/>
              <a:t>une</a:t>
            </a:r>
            <a:r>
              <a:rPr lang="en-US" dirty="0"/>
              <a:t> </a:t>
            </a:r>
            <a:r>
              <a:rPr lang="en-US" dirty="0" err="1"/>
              <a:t>vue</a:t>
            </a:r>
            <a:r>
              <a:rPr lang="en-US" dirty="0"/>
              <a:t> </a:t>
            </a:r>
            <a:r>
              <a:rPr lang="en-US" dirty="0" err="1"/>
              <a:t>depuis</a:t>
            </a:r>
            <a:r>
              <a:rPr lang="en-US" dirty="0"/>
              <a:t> le </a:t>
            </a:r>
            <a:r>
              <a:rPr lang="en-US" dirty="0" err="1"/>
              <a:t>niveau</a:t>
            </a:r>
            <a:r>
              <a:rPr lang="en-US" dirty="0"/>
              <a:t> du </a:t>
            </a:r>
            <a:r>
              <a:rPr lang="en-US" dirty="0" err="1"/>
              <a:t>stade</a:t>
            </a:r>
            <a:r>
              <a:rPr lang="en-US" dirty="0"/>
              <a:t>.</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48</a:t>
            </a:fld>
            <a:endParaRPr lang="en-US"/>
          </a:p>
        </p:txBody>
      </p:sp>
    </p:spTree>
    <p:extLst>
      <p:ext uri="{BB962C8B-B14F-4D97-AF65-F5344CB8AC3E}">
        <p14:creationId xmlns:p14="http://schemas.microsoft.com/office/powerpoint/2010/main" val="27267161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Et </a:t>
            </a:r>
            <a:r>
              <a:rPr lang="en-US" dirty="0" err="1"/>
              <a:t>si</a:t>
            </a:r>
            <a:r>
              <a:rPr lang="en-US" dirty="0"/>
              <a:t> nous </a:t>
            </a:r>
            <a:r>
              <a:rPr lang="en-US" dirty="0" err="1"/>
              <a:t>choisissons</a:t>
            </a:r>
            <a:r>
              <a:rPr lang="en-US" dirty="0"/>
              <a:t> de profiter du parc, on </a:t>
            </a:r>
            <a:r>
              <a:rPr lang="en-US" dirty="0" err="1"/>
              <a:t>peut</a:t>
            </a:r>
            <a:r>
              <a:rPr lang="en-US" dirty="0"/>
              <a:t> se </a:t>
            </a:r>
            <a:r>
              <a:rPr lang="en-US" dirty="0" err="1"/>
              <a:t>trouver</a:t>
            </a:r>
            <a:r>
              <a:rPr lang="en-US" dirty="0"/>
              <a:t> dans des </a:t>
            </a:r>
            <a:r>
              <a:rPr lang="en-US" dirty="0" err="1"/>
              <a:t>espaces</a:t>
            </a:r>
            <a:r>
              <a:rPr lang="en-US" dirty="0"/>
              <a:t> entre </a:t>
            </a:r>
            <a:r>
              <a:rPr lang="en-US" dirty="0" err="1"/>
              <a:t>construits</a:t>
            </a:r>
            <a:r>
              <a:rPr lang="en-US" dirty="0"/>
              <a:t> et nature.  </a:t>
            </a:r>
          </a:p>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Pour conclure le projet est une infrastructure publique créé également pour accueillir la venue d’événements sportifs ponctuels. Il est aussi à considéré comme une prise de position vis-à-vis du campus et de son développement.</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49</a:t>
            </a:fld>
            <a:endParaRPr lang="en-US"/>
          </a:p>
        </p:txBody>
      </p:sp>
    </p:spTree>
    <p:extLst>
      <p:ext uri="{BB962C8B-B14F-4D97-AF65-F5344CB8AC3E}">
        <p14:creationId xmlns:p14="http://schemas.microsoft.com/office/powerpoint/2010/main" val="38901596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Pour terminer je reste sur mes deux plans comme support aussi à la discussion et aux questions. Le plan du rez qui montre donc l’impact minimal du projet. </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50</a:t>
            </a:fld>
            <a:endParaRPr lang="en-US"/>
          </a:p>
        </p:txBody>
      </p:sp>
    </p:spTree>
    <p:extLst>
      <p:ext uri="{BB962C8B-B14F-4D97-AF65-F5344CB8AC3E}">
        <p14:creationId xmlns:p14="http://schemas.microsoft.com/office/powerpoint/2010/main" val="36731704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Et le plan du 1</a:t>
            </a:r>
            <a:r>
              <a:rPr lang="fr-CH" baseline="30000" dirty="0"/>
              <a:t>er</a:t>
            </a:r>
            <a:r>
              <a:rPr lang="fr-CH" dirty="0"/>
              <a:t> qui montre une utilisation ponctuelle lors d’événement.</a:t>
            </a:r>
          </a:p>
        </p:txBody>
      </p:sp>
      <p:sp>
        <p:nvSpPr>
          <p:cNvPr id="4" name="Espace réservé du numéro de diapositive 3"/>
          <p:cNvSpPr>
            <a:spLocks noGrp="1"/>
          </p:cNvSpPr>
          <p:nvPr>
            <p:ph type="sldNum" sz="quarter" idx="5"/>
          </p:nvPr>
        </p:nvSpPr>
        <p:spPr/>
        <p:txBody>
          <a:bodyPr/>
          <a:lstStyle/>
          <a:p>
            <a:fld id="{4AB09EDA-8282-4A93-B84D-AC3E91745E9E}" type="slidenum">
              <a:rPr lang="en-US" smtClean="0"/>
              <a:t>51</a:t>
            </a:fld>
            <a:endParaRPr lang="en-US"/>
          </a:p>
        </p:txBody>
      </p:sp>
    </p:spTree>
    <p:extLst>
      <p:ext uri="{BB962C8B-B14F-4D97-AF65-F5344CB8AC3E}">
        <p14:creationId xmlns:p14="http://schemas.microsoft.com/office/powerpoint/2010/main" val="2411900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59F447-E28F-4D9E-823B-F83241B7180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ous-titre 2">
            <a:extLst>
              <a:ext uri="{FF2B5EF4-FFF2-40B4-BE49-F238E27FC236}">
                <a16:creationId xmlns:a16="http://schemas.microsoft.com/office/drawing/2014/main" id="{3E528FB8-738A-49B9-911F-C7CCA6A9A9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Espace réservé de la date 3">
            <a:extLst>
              <a:ext uri="{FF2B5EF4-FFF2-40B4-BE49-F238E27FC236}">
                <a16:creationId xmlns:a16="http://schemas.microsoft.com/office/drawing/2014/main" id="{A04BCCA1-700B-4C84-B0D8-D78984661D20}"/>
              </a:ext>
            </a:extLst>
          </p:cNvPr>
          <p:cNvSpPr>
            <a:spLocks noGrp="1"/>
          </p:cNvSpPr>
          <p:nvPr>
            <p:ph type="dt" sz="half" idx="10"/>
          </p:nvPr>
        </p:nvSpPr>
        <p:spPr/>
        <p:txBody>
          <a:bodyPr/>
          <a:lstStyle/>
          <a:p>
            <a:fld id="{FFA677E5-92C2-476D-B9D1-9B649FB0B478}" type="datetimeFigureOut">
              <a:rPr lang="en-US" smtClean="0"/>
              <a:t>7/9/2020</a:t>
            </a:fld>
            <a:endParaRPr lang="en-US"/>
          </a:p>
        </p:txBody>
      </p:sp>
      <p:sp>
        <p:nvSpPr>
          <p:cNvPr id="5" name="Espace réservé du pied de page 4">
            <a:extLst>
              <a:ext uri="{FF2B5EF4-FFF2-40B4-BE49-F238E27FC236}">
                <a16:creationId xmlns:a16="http://schemas.microsoft.com/office/drawing/2014/main" id="{73E76E31-02A8-4073-8761-F6F15970597F}"/>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C3329D9A-9C06-46BC-9736-B4B5FD0B2B8C}"/>
              </a:ext>
            </a:extLst>
          </p:cNvPr>
          <p:cNvSpPr>
            <a:spLocks noGrp="1"/>
          </p:cNvSpPr>
          <p:nvPr>
            <p:ph type="sldNum" sz="quarter" idx="12"/>
          </p:nvPr>
        </p:nvSpPr>
        <p:spPr/>
        <p:txBody>
          <a:bodyPr/>
          <a:lstStyle/>
          <a:p>
            <a:fld id="{EF04B185-CB7E-4141-A729-0648B5FB03B1}" type="slidenum">
              <a:rPr lang="en-US" smtClean="0"/>
              <a:t>‹N°›</a:t>
            </a:fld>
            <a:endParaRPr lang="en-US"/>
          </a:p>
        </p:txBody>
      </p:sp>
    </p:spTree>
    <p:extLst>
      <p:ext uri="{BB962C8B-B14F-4D97-AF65-F5344CB8AC3E}">
        <p14:creationId xmlns:p14="http://schemas.microsoft.com/office/powerpoint/2010/main" val="2328363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2D736A-FAA2-4CCD-8DFF-D4C6E44DBD43}"/>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C137E596-9A9C-42AB-BCF8-98585D7AACD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7546E690-4B2F-4D6D-9647-A66709661C22}"/>
              </a:ext>
            </a:extLst>
          </p:cNvPr>
          <p:cNvSpPr>
            <a:spLocks noGrp="1"/>
          </p:cNvSpPr>
          <p:nvPr>
            <p:ph type="dt" sz="half" idx="10"/>
          </p:nvPr>
        </p:nvSpPr>
        <p:spPr/>
        <p:txBody>
          <a:bodyPr/>
          <a:lstStyle/>
          <a:p>
            <a:fld id="{FFA677E5-92C2-476D-B9D1-9B649FB0B478}" type="datetimeFigureOut">
              <a:rPr lang="en-US" smtClean="0"/>
              <a:t>7/9/2020</a:t>
            </a:fld>
            <a:endParaRPr lang="en-US"/>
          </a:p>
        </p:txBody>
      </p:sp>
      <p:sp>
        <p:nvSpPr>
          <p:cNvPr id="5" name="Espace réservé du pied de page 4">
            <a:extLst>
              <a:ext uri="{FF2B5EF4-FFF2-40B4-BE49-F238E27FC236}">
                <a16:creationId xmlns:a16="http://schemas.microsoft.com/office/drawing/2014/main" id="{61FFC75E-66A7-4EDF-922A-A36AD3521B95}"/>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648B7F58-3919-41C0-8A74-DA337034F522}"/>
              </a:ext>
            </a:extLst>
          </p:cNvPr>
          <p:cNvSpPr>
            <a:spLocks noGrp="1"/>
          </p:cNvSpPr>
          <p:nvPr>
            <p:ph type="sldNum" sz="quarter" idx="12"/>
          </p:nvPr>
        </p:nvSpPr>
        <p:spPr/>
        <p:txBody>
          <a:bodyPr/>
          <a:lstStyle/>
          <a:p>
            <a:fld id="{EF04B185-CB7E-4141-A729-0648B5FB03B1}" type="slidenum">
              <a:rPr lang="en-US" smtClean="0"/>
              <a:t>‹N°›</a:t>
            </a:fld>
            <a:endParaRPr lang="en-US"/>
          </a:p>
        </p:txBody>
      </p:sp>
    </p:spTree>
    <p:extLst>
      <p:ext uri="{BB962C8B-B14F-4D97-AF65-F5344CB8AC3E}">
        <p14:creationId xmlns:p14="http://schemas.microsoft.com/office/powerpoint/2010/main" val="2112854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9CAC38-F3D8-44B0-B8EF-B14D52E3DDA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Espace réservé du texte 2">
            <a:extLst>
              <a:ext uri="{FF2B5EF4-FFF2-40B4-BE49-F238E27FC236}">
                <a16:creationId xmlns:a16="http://schemas.microsoft.com/office/drawing/2014/main" id="{48968C4A-3E5D-44D6-8874-BE4D2FA51C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A5DB777-6625-402F-ABC1-482243B8358B}"/>
              </a:ext>
            </a:extLst>
          </p:cNvPr>
          <p:cNvSpPr>
            <a:spLocks noGrp="1"/>
          </p:cNvSpPr>
          <p:nvPr>
            <p:ph type="dt" sz="half" idx="10"/>
          </p:nvPr>
        </p:nvSpPr>
        <p:spPr/>
        <p:txBody>
          <a:bodyPr/>
          <a:lstStyle/>
          <a:p>
            <a:fld id="{FFA677E5-92C2-476D-B9D1-9B649FB0B478}" type="datetimeFigureOut">
              <a:rPr lang="en-US" smtClean="0"/>
              <a:t>7/9/2020</a:t>
            </a:fld>
            <a:endParaRPr lang="en-US"/>
          </a:p>
        </p:txBody>
      </p:sp>
      <p:sp>
        <p:nvSpPr>
          <p:cNvPr id="5" name="Espace réservé du pied de page 4">
            <a:extLst>
              <a:ext uri="{FF2B5EF4-FFF2-40B4-BE49-F238E27FC236}">
                <a16:creationId xmlns:a16="http://schemas.microsoft.com/office/drawing/2014/main" id="{BB15D001-1138-490E-A657-7E84D338E1AC}"/>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0B11166C-B299-45E1-A105-560F091D3F48}"/>
              </a:ext>
            </a:extLst>
          </p:cNvPr>
          <p:cNvSpPr>
            <a:spLocks noGrp="1"/>
          </p:cNvSpPr>
          <p:nvPr>
            <p:ph type="sldNum" sz="quarter" idx="12"/>
          </p:nvPr>
        </p:nvSpPr>
        <p:spPr/>
        <p:txBody>
          <a:bodyPr/>
          <a:lstStyle/>
          <a:p>
            <a:fld id="{EF04B185-CB7E-4141-A729-0648B5FB03B1}" type="slidenum">
              <a:rPr lang="en-US" smtClean="0"/>
              <a:t>‹N°›</a:t>
            </a:fld>
            <a:endParaRPr lang="en-US"/>
          </a:p>
        </p:txBody>
      </p:sp>
    </p:spTree>
    <p:extLst>
      <p:ext uri="{BB962C8B-B14F-4D97-AF65-F5344CB8AC3E}">
        <p14:creationId xmlns:p14="http://schemas.microsoft.com/office/powerpoint/2010/main" val="436212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299CB4-2168-4544-ABCA-765961421B3B}"/>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023C6DB4-F6E5-475D-8E6C-774C5230675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D2D4AE2F-E8BE-4CEC-839E-7E9E3157472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26CA3110-96DE-4DA8-BBDA-D24092237DBB}"/>
              </a:ext>
            </a:extLst>
          </p:cNvPr>
          <p:cNvSpPr>
            <a:spLocks noGrp="1"/>
          </p:cNvSpPr>
          <p:nvPr>
            <p:ph type="dt" sz="half" idx="10"/>
          </p:nvPr>
        </p:nvSpPr>
        <p:spPr/>
        <p:txBody>
          <a:bodyPr/>
          <a:lstStyle/>
          <a:p>
            <a:fld id="{FFA677E5-92C2-476D-B9D1-9B649FB0B478}" type="datetimeFigureOut">
              <a:rPr lang="en-US" smtClean="0"/>
              <a:t>7/9/2020</a:t>
            </a:fld>
            <a:endParaRPr lang="en-US"/>
          </a:p>
        </p:txBody>
      </p:sp>
      <p:sp>
        <p:nvSpPr>
          <p:cNvPr id="6" name="Espace réservé du pied de page 5">
            <a:extLst>
              <a:ext uri="{FF2B5EF4-FFF2-40B4-BE49-F238E27FC236}">
                <a16:creationId xmlns:a16="http://schemas.microsoft.com/office/drawing/2014/main" id="{FC2C3EE3-CB23-40BB-8736-6D867B69EC9E}"/>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5DC1B20B-405F-45CE-97D9-13C1E0A2CD02}"/>
              </a:ext>
            </a:extLst>
          </p:cNvPr>
          <p:cNvSpPr>
            <a:spLocks noGrp="1"/>
          </p:cNvSpPr>
          <p:nvPr>
            <p:ph type="sldNum" sz="quarter" idx="12"/>
          </p:nvPr>
        </p:nvSpPr>
        <p:spPr/>
        <p:txBody>
          <a:bodyPr/>
          <a:lstStyle/>
          <a:p>
            <a:fld id="{EF04B185-CB7E-4141-A729-0648B5FB03B1}" type="slidenum">
              <a:rPr lang="en-US" smtClean="0"/>
              <a:t>‹N°›</a:t>
            </a:fld>
            <a:endParaRPr lang="en-US"/>
          </a:p>
        </p:txBody>
      </p:sp>
    </p:spTree>
    <p:extLst>
      <p:ext uri="{BB962C8B-B14F-4D97-AF65-F5344CB8AC3E}">
        <p14:creationId xmlns:p14="http://schemas.microsoft.com/office/powerpoint/2010/main" val="308124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333345-0007-4D10-9BA4-72A45335942D}"/>
              </a:ext>
            </a:extLst>
          </p:cNvPr>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A683FD2F-845D-457E-8BAD-4A3156D2A7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960E6C5-7592-4B13-BCDF-90F640CB547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a:extLst>
              <a:ext uri="{FF2B5EF4-FFF2-40B4-BE49-F238E27FC236}">
                <a16:creationId xmlns:a16="http://schemas.microsoft.com/office/drawing/2014/main" id="{869C8E6E-D37D-469A-B591-5C6AF571D9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D5C11A0-063F-4CDE-ACCB-77C34BA7C9B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a:extLst>
              <a:ext uri="{FF2B5EF4-FFF2-40B4-BE49-F238E27FC236}">
                <a16:creationId xmlns:a16="http://schemas.microsoft.com/office/drawing/2014/main" id="{4ADBEF06-BB04-40BC-AE4C-331A9815693F}"/>
              </a:ext>
            </a:extLst>
          </p:cNvPr>
          <p:cNvSpPr>
            <a:spLocks noGrp="1"/>
          </p:cNvSpPr>
          <p:nvPr>
            <p:ph type="dt" sz="half" idx="10"/>
          </p:nvPr>
        </p:nvSpPr>
        <p:spPr/>
        <p:txBody>
          <a:bodyPr/>
          <a:lstStyle/>
          <a:p>
            <a:fld id="{FFA677E5-92C2-476D-B9D1-9B649FB0B478}" type="datetimeFigureOut">
              <a:rPr lang="en-US" smtClean="0"/>
              <a:t>7/9/2020</a:t>
            </a:fld>
            <a:endParaRPr lang="en-US"/>
          </a:p>
        </p:txBody>
      </p:sp>
      <p:sp>
        <p:nvSpPr>
          <p:cNvPr id="8" name="Espace réservé du pied de page 7">
            <a:extLst>
              <a:ext uri="{FF2B5EF4-FFF2-40B4-BE49-F238E27FC236}">
                <a16:creationId xmlns:a16="http://schemas.microsoft.com/office/drawing/2014/main" id="{358A656B-AE63-478D-A38D-5E5BEA73782A}"/>
              </a:ext>
            </a:extLst>
          </p:cNvPr>
          <p:cNvSpPr>
            <a:spLocks noGrp="1"/>
          </p:cNvSpPr>
          <p:nvPr>
            <p:ph type="ftr" sz="quarter" idx="11"/>
          </p:nvPr>
        </p:nvSpPr>
        <p:spPr/>
        <p:txBody>
          <a:bodyPr/>
          <a:lstStyle/>
          <a:p>
            <a:endParaRPr lang="en-US"/>
          </a:p>
        </p:txBody>
      </p:sp>
      <p:sp>
        <p:nvSpPr>
          <p:cNvPr id="9" name="Espace réservé du numéro de diapositive 8">
            <a:extLst>
              <a:ext uri="{FF2B5EF4-FFF2-40B4-BE49-F238E27FC236}">
                <a16:creationId xmlns:a16="http://schemas.microsoft.com/office/drawing/2014/main" id="{A76A155F-A7AB-4C1C-A12D-12BED585A67D}"/>
              </a:ext>
            </a:extLst>
          </p:cNvPr>
          <p:cNvSpPr>
            <a:spLocks noGrp="1"/>
          </p:cNvSpPr>
          <p:nvPr>
            <p:ph type="sldNum" sz="quarter" idx="12"/>
          </p:nvPr>
        </p:nvSpPr>
        <p:spPr/>
        <p:txBody>
          <a:bodyPr/>
          <a:lstStyle/>
          <a:p>
            <a:fld id="{EF04B185-CB7E-4141-A729-0648B5FB03B1}" type="slidenum">
              <a:rPr lang="en-US" smtClean="0"/>
              <a:t>‹N°›</a:t>
            </a:fld>
            <a:endParaRPr lang="en-US"/>
          </a:p>
        </p:txBody>
      </p:sp>
    </p:spTree>
    <p:extLst>
      <p:ext uri="{BB962C8B-B14F-4D97-AF65-F5344CB8AC3E}">
        <p14:creationId xmlns:p14="http://schemas.microsoft.com/office/powerpoint/2010/main" val="1528562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79737D-AD2C-4A3B-9474-006E8F3128AA}"/>
              </a:ext>
            </a:extLst>
          </p:cNvPr>
          <p:cNvSpPr>
            <a:spLocks noGrp="1"/>
          </p:cNvSpPr>
          <p:nvPr>
            <p:ph type="title"/>
          </p:nvPr>
        </p:nvSpPr>
        <p:spPr/>
        <p:txBody>
          <a:bodyPr/>
          <a:lstStyle/>
          <a:p>
            <a:r>
              <a:rPr lang="fr-FR"/>
              <a:t>Modifiez le style du titre</a:t>
            </a:r>
            <a:endParaRPr lang="en-US"/>
          </a:p>
        </p:txBody>
      </p:sp>
      <p:sp>
        <p:nvSpPr>
          <p:cNvPr id="3" name="Espace réservé de la date 2">
            <a:extLst>
              <a:ext uri="{FF2B5EF4-FFF2-40B4-BE49-F238E27FC236}">
                <a16:creationId xmlns:a16="http://schemas.microsoft.com/office/drawing/2014/main" id="{46FFE52E-A028-4B14-858F-8316F20FFE3C}"/>
              </a:ext>
            </a:extLst>
          </p:cNvPr>
          <p:cNvSpPr>
            <a:spLocks noGrp="1"/>
          </p:cNvSpPr>
          <p:nvPr>
            <p:ph type="dt" sz="half" idx="10"/>
          </p:nvPr>
        </p:nvSpPr>
        <p:spPr/>
        <p:txBody>
          <a:bodyPr/>
          <a:lstStyle/>
          <a:p>
            <a:fld id="{FFA677E5-92C2-476D-B9D1-9B649FB0B478}" type="datetimeFigureOut">
              <a:rPr lang="en-US" smtClean="0"/>
              <a:t>7/9/2020</a:t>
            </a:fld>
            <a:endParaRPr lang="en-US"/>
          </a:p>
        </p:txBody>
      </p:sp>
      <p:sp>
        <p:nvSpPr>
          <p:cNvPr id="4" name="Espace réservé du pied de page 3">
            <a:extLst>
              <a:ext uri="{FF2B5EF4-FFF2-40B4-BE49-F238E27FC236}">
                <a16:creationId xmlns:a16="http://schemas.microsoft.com/office/drawing/2014/main" id="{41E8D8C1-10C4-4E92-89F9-A6CA901912B7}"/>
              </a:ext>
            </a:extLst>
          </p:cNvPr>
          <p:cNvSpPr>
            <a:spLocks noGrp="1"/>
          </p:cNvSpPr>
          <p:nvPr>
            <p:ph type="ftr" sz="quarter" idx="11"/>
          </p:nvPr>
        </p:nvSpPr>
        <p:spPr/>
        <p:txBody>
          <a:bodyPr/>
          <a:lstStyle/>
          <a:p>
            <a:endParaRPr lang="en-US"/>
          </a:p>
        </p:txBody>
      </p:sp>
      <p:sp>
        <p:nvSpPr>
          <p:cNvPr id="5" name="Espace réservé du numéro de diapositive 4">
            <a:extLst>
              <a:ext uri="{FF2B5EF4-FFF2-40B4-BE49-F238E27FC236}">
                <a16:creationId xmlns:a16="http://schemas.microsoft.com/office/drawing/2014/main" id="{CA782144-D062-4653-995A-0CE5A648D961}"/>
              </a:ext>
            </a:extLst>
          </p:cNvPr>
          <p:cNvSpPr>
            <a:spLocks noGrp="1"/>
          </p:cNvSpPr>
          <p:nvPr>
            <p:ph type="sldNum" sz="quarter" idx="12"/>
          </p:nvPr>
        </p:nvSpPr>
        <p:spPr/>
        <p:txBody>
          <a:bodyPr/>
          <a:lstStyle/>
          <a:p>
            <a:fld id="{EF04B185-CB7E-4141-A729-0648B5FB03B1}" type="slidenum">
              <a:rPr lang="en-US" smtClean="0"/>
              <a:t>‹N°›</a:t>
            </a:fld>
            <a:endParaRPr lang="en-US"/>
          </a:p>
        </p:txBody>
      </p:sp>
    </p:spTree>
    <p:extLst>
      <p:ext uri="{BB962C8B-B14F-4D97-AF65-F5344CB8AC3E}">
        <p14:creationId xmlns:p14="http://schemas.microsoft.com/office/powerpoint/2010/main" val="64421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CA605EC-4BB1-4297-AC1E-E049DFBD4DBB}"/>
              </a:ext>
            </a:extLst>
          </p:cNvPr>
          <p:cNvSpPr>
            <a:spLocks noGrp="1"/>
          </p:cNvSpPr>
          <p:nvPr>
            <p:ph type="dt" sz="half" idx="10"/>
          </p:nvPr>
        </p:nvSpPr>
        <p:spPr/>
        <p:txBody>
          <a:bodyPr/>
          <a:lstStyle/>
          <a:p>
            <a:fld id="{FFA677E5-92C2-476D-B9D1-9B649FB0B478}" type="datetimeFigureOut">
              <a:rPr lang="en-US" smtClean="0"/>
              <a:t>7/9/2020</a:t>
            </a:fld>
            <a:endParaRPr lang="en-US"/>
          </a:p>
        </p:txBody>
      </p:sp>
      <p:sp>
        <p:nvSpPr>
          <p:cNvPr id="3" name="Espace réservé du pied de page 2">
            <a:extLst>
              <a:ext uri="{FF2B5EF4-FFF2-40B4-BE49-F238E27FC236}">
                <a16:creationId xmlns:a16="http://schemas.microsoft.com/office/drawing/2014/main" id="{B4BF6D98-EF2E-4FEB-A148-D08104AAB8F9}"/>
              </a:ext>
            </a:extLst>
          </p:cNvPr>
          <p:cNvSpPr>
            <a:spLocks noGrp="1"/>
          </p:cNvSpPr>
          <p:nvPr>
            <p:ph type="ftr" sz="quarter" idx="11"/>
          </p:nvPr>
        </p:nvSpPr>
        <p:spPr/>
        <p:txBody>
          <a:bodyPr/>
          <a:lstStyle/>
          <a:p>
            <a:endParaRPr lang="en-US"/>
          </a:p>
        </p:txBody>
      </p:sp>
      <p:sp>
        <p:nvSpPr>
          <p:cNvPr id="4" name="Espace réservé du numéro de diapositive 3">
            <a:extLst>
              <a:ext uri="{FF2B5EF4-FFF2-40B4-BE49-F238E27FC236}">
                <a16:creationId xmlns:a16="http://schemas.microsoft.com/office/drawing/2014/main" id="{FEEBB0BC-83C3-42DD-AAF1-8E961E722205}"/>
              </a:ext>
            </a:extLst>
          </p:cNvPr>
          <p:cNvSpPr>
            <a:spLocks noGrp="1"/>
          </p:cNvSpPr>
          <p:nvPr>
            <p:ph type="sldNum" sz="quarter" idx="12"/>
          </p:nvPr>
        </p:nvSpPr>
        <p:spPr/>
        <p:txBody>
          <a:bodyPr/>
          <a:lstStyle/>
          <a:p>
            <a:fld id="{EF04B185-CB7E-4141-A729-0648B5FB03B1}" type="slidenum">
              <a:rPr lang="en-US" smtClean="0"/>
              <a:t>‹N°›</a:t>
            </a:fld>
            <a:endParaRPr lang="en-US"/>
          </a:p>
        </p:txBody>
      </p:sp>
    </p:spTree>
    <p:extLst>
      <p:ext uri="{BB962C8B-B14F-4D97-AF65-F5344CB8AC3E}">
        <p14:creationId xmlns:p14="http://schemas.microsoft.com/office/powerpoint/2010/main" val="3147131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617202-F9B6-4164-A27A-DFCEFC2E3DA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4B86744A-F687-44E6-9852-5952D0CDF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a:extLst>
              <a:ext uri="{FF2B5EF4-FFF2-40B4-BE49-F238E27FC236}">
                <a16:creationId xmlns:a16="http://schemas.microsoft.com/office/drawing/2014/main" id="{412DCEB4-E8B0-4E06-8F2D-6249F7701C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17F5537-FB89-42F6-9492-E99B5C5B1A96}"/>
              </a:ext>
            </a:extLst>
          </p:cNvPr>
          <p:cNvSpPr>
            <a:spLocks noGrp="1"/>
          </p:cNvSpPr>
          <p:nvPr>
            <p:ph type="dt" sz="half" idx="10"/>
          </p:nvPr>
        </p:nvSpPr>
        <p:spPr/>
        <p:txBody>
          <a:bodyPr/>
          <a:lstStyle/>
          <a:p>
            <a:fld id="{FFA677E5-92C2-476D-B9D1-9B649FB0B478}" type="datetimeFigureOut">
              <a:rPr lang="en-US" smtClean="0"/>
              <a:t>7/9/2020</a:t>
            </a:fld>
            <a:endParaRPr lang="en-US"/>
          </a:p>
        </p:txBody>
      </p:sp>
      <p:sp>
        <p:nvSpPr>
          <p:cNvPr id="6" name="Espace réservé du pied de page 5">
            <a:extLst>
              <a:ext uri="{FF2B5EF4-FFF2-40B4-BE49-F238E27FC236}">
                <a16:creationId xmlns:a16="http://schemas.microsoft.com/office/drawing/2014/main" id="{C4FD09FF-A30A-453E-A88C-282B1C5223F5}"/>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BC0B5037-1D55-4EA7-B91F-7556DA560AC0}"/>
              </a:ext>
            </a:extLst>
          </p:cNvPr>
          <p:cNvSpPr>
            <a:spLocks noGrp="1"/>
          </p:cNvSpPr>
          <p:nvPr>
            <p:ph type="sldNum" sz="quarter" idx="12"/>
          </p:nvPr>
        </p:nvSpPr>
        <p:spPr/>
        <p:txBody>
          <a:bodyPr/>
          <a:lstStyle/>
          <a:p>
            <a:fld id="{EF04B185-CB7E-4141-A729-0648B5FB03B1}" type="slidenum">
              <a:rPr lang="en-US" smtClean="0"/>
              <a:t>‹N°›</a:t>
            </a:fld>
            <a:endParaRPr lang="en-US"/>
          </a:p>
        </p:txBody>
      </p:sp>
    </p:spTree>
    <p:extLst>
      <p:ext uri="{BB962C8B-B14F-4D97-AF65-F5344CB8AC3E}">
        <p14:creationId xmlns:p14="http://schemas.microsoft.com/office/powerpoint/2010/main" val="1369849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95BE56-FEB6-4CA4-B258-7870C12B165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pour une image  2">
            <a:extLst>
              <a:ext uri="{FF2B5EF4-FFF2-40B4-BE49-F238E27FC236}">
                <a16:creationId xmlns:a16="http://schemas.microsoft.com/office/drawing/2014/main" id="{A5498B2D-BCAA-4F47-96B6-7FE6D8F4F8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a:extLst>
              <a:ext uri="{FF2B5EF4-FFF2-40B4-BE49-F238E27FC236}">
                <a16:creationId xmlns:a16="http://schemas.microsoft.com/office/drawing/2014/main" id="{83A89704-A75D-4760-B8FD-8FABB6D0E2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D8437ED-D4CB-4B00-B2A2-86FAF78E58CA}"/>
              </a:ext>
            </a:extLst>
          </p:cNvPr>
          <p:cNvSpPr>
            <a:spLocks noGrp="1"/>
          </p:cNvSpPr>
          <p:nvPr>
            <p:ph type="dt" sz="half" idx="10"/>
          </p:nvPr>
        </p:nvSpPr>
        <p:spPr/>
        <p:txBody>
          <a:bodyPr/>
          <a:lstStyle/>
          <a:p>
            <a:fld id="{FFA677E5-92C2-476D-B9D1-9B649FB0B478}" type="datetimeFigureOut">
              <a:rPr lang="en-US" smtClean="0"/>
              <a:t>7/9/2020</a:t>
            </a:fld>
            <a:endParaRPr lang="en-US"/>
          </a:p>
        </p:txBody>
      </p:sp>
      <p:sp>
        <p:nvSpPr>
          <p:cNvPr id="6" name="Espace réservé du pied de page 5">
            <a:extLst>
              <a:ext uri="{FF2B5EF4-FFF2-40B4-BE49-F238E27FC236}">
                <a16:creationId xmlns:a16="http://schemas.microsoft.com/office/drawing/2014/main" id="{A70D552B-FD0A-4494-8408-869A9DDA2463}"/>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B434CBAD-A14B-4909-875B-918EEB5E2F79}"/>
              </a:ext>
            </a:extLst>
          </p:cNvPr>
          <p:cNvSpPr>
            <a:spLocks noGrp="1"/>
          </p:cNvSpPr>
          <p:nvPr>
            <p:ph type="sldNum" sz="quarter" idx="12"/>
          </p:nvPr>
        </p:nvSpPr>
        <p:spPr/>
        <p:txBody>
          <a:bodyPr/>
          <a:lstStyle/>
          <a:p>
            <a:fld id="{EF04B185-CB7E-4141-A729-0648B5FB03B1}" type="slidenum">
              <a:rPr lang="en-US" smtClean="0"/>
              <a:t>‹N°›</a:t>
            </a:fld>
            <a:endParaRPr lang="en-US"/>
          </a:p>
        </p:txBody>
      </p:sp>
    </p:spTree>
    <p:extLst>
      <p:ext uri="{BB962C8B-B14F-4D97-AF65-F5344CB8AC3E}">
        <p14:creationId xmlns:p14="http://schemas.microsoft.com/office/powerpoint/2010/main" val="1654280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E249C1-8045-4EE3-81F4-EF55E8256FA9}"/>
              </a:ext>
            </a:extLst>
          </p:cNvPr>
          <p:cNvSpPr>
            <a:spLocks noGrp="1"/>
          </p:cNvSpPr>
          <p:nvPr>
            <p:ph type="title"/>
          </p:nvPr>
        </p:nvSpPr>
        <p:spPr/>
        <p:txBody>
          <a:bodyPr/>
          <a:lstStyle/>
          <a:p>
            <a:r>
              <a:rPr lang="fr-FR"/>
              <a:t>Modifiez le style du titre</a:t>
            </a:r>
            <a:endParaRPr lang="en-US"/>
          </a:p>
        </p:txBody>
      </p:sp>
      <p:sp>
        <p:nvSpPr>
          <p:cNvPr id="3" name="Espace réservé du texte vertical 2">
            <a:extLst>
              <a:ext uri="{FF2B5EF4-FFF2-40B4-BE49-F238E27FC236}">
                <a16:creationId xmlns:a16="http://schemas.microsoft.com/office/drawing/2014/main" id="{1425970E-C18A-45D0-9A45-159FB3176B4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B81338B1-0827-407D-9A69-C21460BE4315}"/>
              </a:ext>
            </a:extLst>
          </p:cNvPr>
          <p:cNvSpPr>
            <a:spLocks noGrp="1"/>
          </p:cNvSpPr>
          <p:nvPr>
            <p:ph type="dt" sz="half" idx="10"/>
          </p:nvPr>
        </p:nvSpPr>
        <p:spPr/>
        <p:txBody>
          <a:bodyPr/>
          <a:lstStyle/>
          <a:p>
            <a:fld id="{FFA677E5-92C2-476D-B9D1-9B649FB0B478}" type="datetimeFigureOut">
              <a:rPr lang="en-US" smtClean="0"/>
              <a:t>7/9/2020</a:t>
            </a:fld>
            <a:endParaRPr lang="en-US"/>
          </a:p>
        </p:txBody>
      </p:sp>
      <p:sp>
        <p:nvSpPr>
          <p:cNvPr id="5" name="Espace réservé du pied de page 4">
            <a:extLst>
              <a:ext uri="{FF2B5EF4-FFF2-40B4-BE49-F238E27FC236}">
                <a16:creationId xmlns:a16="http://schemas.microsoft.com/office/drawing/2014/main" id="{84D817E8-A706-4D1A-8CB7-902A657B47BC}"/>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41B670FF-CF31-4E4F-A671-AB3EBCC5949A}"/>
              </a:ext>
            </a:extLst>
          </p:cNvPr>
          <p:cNvSpPr>
            <a:spLocks noGrp="1"/>
          </p:cNvSpPr>
          <p:nvPr>
            <p:ph type="sldNum" sz="quarter" idx="12"/>
          </p:nvPr>
        </p:nvSpPr>
        <p:spPr/>
        <p:txBody>
          <a:bodyPr/>
          <a:lstStyle/>
          <a:p>
            <a:fld id="{EF04B185-CB7E-4141-A729-0648B5FB03B1}" type="slidenum">
              <a:rPr lang="en-US" smtClean="0"/>
              <a:t>‹N°›</a:t>
            </a:fld>
            <a:endParaRPr lang="en-US"/>
          </a:p>
        </p:txBody>
      </p:sp>
    </p:spTree>
    <p:extLst>
      <p:ext uri="{BB962C8B-B14F-4D97-AF65-F5344CB8AC3E}">
        <p14:creationId xmlns:p14="http://schemas.microsoft.com/office/powerpoint/2010/main" val="2698900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097DA7C-A27B-420E-8835-E66E13DFF291}"/>
              </a:ext>
            </a:extLst>
          </p:cNvPr>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Espace réservé du texte vertical 2">
            <a:extLst>
              <a:ext uri="{FF2B5EF4-FFF2-40B4-BE49-F238E27FC236}">
                <a16:creationId xmlns:a16="http://schemas.microsoft.com/office/drawing/2014/main" id="{371BA51E-D364-4DEB-893B-49024BDEA33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AC3ADCC6-4907-467D-9C64-BE0C8D2A4B71}"/>
              </a:ext>
            </a:extLst>
          </p:cNvPr>
          <p:cNvSpPr>
            <a:spLocks noGrp="1"/>
          </p:cNvSpPr>
          <p:nvPr>
            <p:ph type="dt" sz="half" idx="10"/>
          </p:nvPr>
        </p:nvSpPr>
        <p:spPr/>
        <p:txBody>
          <a:bodyPr/>
          <a:lstStyle/>
          <a:p>
            <a:fld id="{FFA677E5-92C2-476D-B9D1-9B649FB0B478}" type="datetimeFigureOut">
              <a:rPr lang="en-US" smtClean="0"/>
              <a:t>7/9/2020</a:t>
            </a:fld>
            <a:endParaRPr lang="en-US"/>
          </a:p>
        </p:txBody>
      </p:sp>
      <p:sp>
        <p:nvSpPr>
          <p:cNvPr id="5" name="Espace réservé du pied de page 4">
            <a:extLst>
              <a:ext uri="{FF2B5EF4-FFF2-40B4-BE49-F238E27FC236}">
                <a16:creationId xmlns:a16="http://schemas.microsoft.com/office/drawing/2014/main" id="{631732DC-F90C-4455-8BCA-2B984EC087D1}"/>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B6B196AD-0A6F-4C2C-BE20-F8634589E634}"/>
              </a:ext>
            </a:extLst>
          </p:cNvPr>
          <p:cNvSpPr>
            <a:spLocks noGrp="1"/>
          </p:cNvSpPr>
          <p:nvPr>
            <p:ph type="sldNum" sz="quarter" idx="12"/>
          </p:nvPr>
        </p:nvSpPr>
        <p:spPr/>
        <p:txBody>
          <a:bodyPr/>
          <a:lstStyle/>
          <a:p>
            <a:fld id="{EF04B185-CB7E-4141-A729-0648B5FB03B1}" type="slidenum">
              <a:rPr lang="en-US" smtClean="0"/>
              <a:t>‹N°›</a:t>
            </a:fld>
            <a:endParaRPr lang="en-US"/>
          </a:p>
        </p:txBody>
      </p:sp>
    </p:spTree>
    <p:extLst>
      <p:ext uri="{BB962C8B-B14F-4D97-AF65-F5344CB8AC3E}">
        <p14:creationId xmlns:p14="http://schemas.microsoft.com/office/powerpoint/2010/main" val="3447095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D510DC6-099E-4E74-8107-BB35FCD21B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59102E38-1BF7-4C41-9CAA-49FE482799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91ABD180-CD97-46FF-8875-15F2160BD9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A677E5-92C2-476D-B9D1-9B649FB0B478}" type="datetimeFigureOut">
              <a:rPr lang="en-US" smtClean="0"/>
              <a:t>7/9/2020</a:t>
            </a:fld>
            <a:endParaRPr lang="en-US"/>
          </a:p>
        </p:txBody>
      </p:sp>
      <p:sp>
        <p:nvSpPr>
          <p:cNvPr id="5" name="Espace réservé du pied de page 4">
            <a:extLst>
              <a:ext uri="{FF2B5EF4-FFF2-40B4-BE49-F238E27FC236}">
                <a16:creationId xmlns:a16="http://schemas.microsoft.com/office/drawing/2014/main" id="{9367DAB4-6BDE-4370-B9D4-B856E6A7CF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a:extLst>
              <a:ext uri="{FF2B5EF4-FFF2-40B4-BE49-F238E27FC236}">
                <a16:creationId xmlns:a16="http://schemas.microsoft.com/office/drawing/2014/main" id="{1FCB83EE-24EE-47B5-89DF-630788C548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04B185-CB7E-4141-A729-0648B5FB03B1}" type="slidenum">
              <a:rPr lang="en-US" smtClean="0"/>
              <a:t>‹N°›</a:t>
            </a:fld>
            <a:endParaRPr lang="en-US"/>
          </a:p>
        </p:txBody>
      </p:sp>
    </p:spTree>
    <p:extLst>
      <p:ext uri="{BB962C8B-B14F-4D97-AF65-F5344CB8AC3E}">
        <p14:creationId xmlns:p14="http://schemas.microsoft.com/office/powerpoint/2010/main" val="3504175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7.png"/><Relationship Id="rId7"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38.png"/><Relationship Id="rId4" Type="http://schemas.microsoft.com/office/2007/relationships/hdphoto" Target="../media/hdphoto4.wdp"/></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41.jpg"/></Relationships>
</file>

<file path=ppt/slides/_rels/slide3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3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2.jpg"/></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microsoft.com/office/2007/relationships/hdphoto" Target="../media/hdphoto7.wdp"/></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microsoft.com/office/2007/relationships/hdphoto" Target="../media/hdphoto8.wdp"/></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microsoft.com/office/2007/relationships/hdphoto" Target="../media/hdphoto9.wdp"/></Relationships>
</file>

<file path=ppt/slides/_rels/slide5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97956D-B5D1-4B29-8947-EA832FCF9D6F}"/>
              </a:ext>
            </a:extLst>
          </p:cNvPr>
          <p:cNvSpPr>
            <a:spLocks noGrp="1"/>
          </p:cNvSpPr>
          <p:nvPr>
            <p:ph type="ctrTitle"/>
          </p:nvPr>
        </p:nvSpPr>
        <p:spPr>
          <a:xfrm>
            <a:off x="1523998" y="757635"/>
            <a:ext cx="9144000" cy="791039"/>
          </a:xfrm>
        </p:spPr>
        <p:txBody>
          <a:bodyPr>
            <a:normAutofit/>
          </a:bodyPr>
          <a:lstStyle/>
          <a:p>
            <a:pPr>
              <a:lnSpc>
                <a:spcPct val="100000"/>
              </a:lnSpc>
            </a:pPr>
            <a:r>
              <a:rPr lang="fr-CH" sz="2400" dirty="0">
                <a:latin typeface="Museo Sans 700" panose="02000000000000000000" pitchFamily="50" charset="0"/>
                <a:cs typeface="Arial" panose="020B0604020202020204" pitchFamily="34" charset="0"/>
              </a:rPr>
              <a:t>NOUVELLE INFRASTRUCTURE SPORTIVE</a:t>
            </a:r>
            <a:br>
              <a:rPr lang="fr-CH" sz="2000" dirty="0">
                <a:latin typeface="Museo Sans 700" panose="02000000000000000000" pitchFamily="50" charset="0"/>
                <a:cs typeface="Arial" panose="020B0604020202020204" pitchFamily="34" charset="0"/>
              </a:rPr>
            </a:br>
            <a:r>
              <a:rPr lang="fr-CH" sz="1800" dirty="0">
                <a:latin typeface="Museo Sans 100" panose="02000000000000000000" pitchFamily="50" charset="0"/>
                <a:cs typeface="Arial" panose="020B0604020202020204" pitchFamily="34" charset="0"/>
              </a:rPr>
              <a:t>Réactivation du complexe olympique de Berlin </a:t>
            </a:r>
            <a:endParaRPr lang="en-US" sz="1800" dirty="0">
              <a:latin typeface="Museo Sans 100" panose="02000000000000000000" pitchFamily="50" charset="0"/>
              <a:cs typeface="Arial" panose="020B0604020202020204" pitchFamily="34" charset="0"/>
            </a:endParaRPr>
          </a:p>
        </p:txBody>
      </p:sp>
      <p:sp>
        <p:nvSpPr>
          <p:cNvPr id="3" name="Sous-titre 2">
            <a:extLst>
              <a:ext uri="{FF2B5EF4-FFF2-40B4-BE49-F238E27FC236}">
                <a16:creationId xmlns:a16="http://schemas.microsoft.com/office/drawing/2014/main" id="{DD16DADF-0972-4C17-A2C7-2DE76FFA9894}"/>
              </a:ext>
            </a:extLst>
          </p:cNvPr>
          <p:cNvSpPr>
            <a:spLocks noGrp="1"/>
          </p:cNvSpPr>
          <p:nvPr>
            <p:ph type="subTitle" idx="1"/>
          </p:nvPr>
        </p:nvSpPr>
        <p:spPr>
          <a:xfrm>
            <a:off x="5079075" y="4324582"/>
            <a:ext cx="2033847" cy="629140"/>
          </a:xfrm>
        </p:spPr>
        <p:txBody>
          <a:bodyPr>
            <a:normAutofit/>
          </a:bodyPr>
          <a:lstStyle/>
          <a:p>
            <a:pPr>
              <a:lnSpc>
                <a:spcPct val="100000"/>
              </a:lnSpc>
            </a:pPr>
            <a:r>
              <a:rPr lang="fr-CH" sz="1200" dirty="0">
                <a:latin typeface="Museo Sans 100" panose="02000000000000000000" pitchFamily="50" charset="0"/>
              </a:rPr>
              <a:t>Emilien Ducommun</a:t>
            </a:r>
            <a:br>
              <a:rPr lang="fr-CH" sz="1200" dirty="0">
                <a:latin typeface="Museo Sans 100" panose="02000000000000000000" pitchFamily="50" charset="0"/>
              </a:rPr>
            </a:br>
            <a:r>
              <a:rPr lang="fr-CH" sz="1200" dirty="0">
                <a:latin typeface="Museo Sans 100" panose="02000000000000000000" pitchFamily="50" charset="0"/>
              </a:rPr>
              <a:t>PDM 2020</a:t>
            </a:r>
          </a:p>
          <a:p>
            <a:endParaRPr lang="fr-CH" sz="1200" dirty="0">
              <a:latin typeface="Museo Sans 100" panose="02000000000000000000" pitchFamily="50" charset="0"/>
            </a:endParaRPr>
          </a:p>
        </p:txBody>
      </p:sp>
      <p:sp>
        <p:nvSpPr>
          <p:cNvPr id="6" name="Rectangle 5">
            <a:extLst>
              <a:ext uri="{FF2B5EF4-FFF2-40B4-BE49-F238E27FC236}">
                <a16:creationId xmlns:a16="http://schemas.microsoft.com/office/drawing/2014/main" id="{0446CDB6-1154-4931-BF04-E64450F213A9}"/>
              </a:ext>
            </a:extLst>
          </p:cNvPr>
          <p:cNvSpPr/>
          <p:nvPr/>
        </p:nvSpPr>
        <p:spPr>
          <a:xfrm>
            <a:off x="4553668" y="5306493"/>
            <a:ext cx="3084659" cy="793872"/>
          </a:xfrm>
          <a:prstGeom prst="rect">
            <a:avLst/>
          </a:prstGeom>
        </p:spPr>
        <p:txBody>
          <a:bodyPr wrap="square">
            <a:spAutoFit/>
          </a:bodyPr>
          <a:lstStyle/>
          <a:p>
            <a:pPr algn="ctr">
              <a:lnSpc>
                <a:spcPct val="150000"/>
              </a:lnSpc>
              <a:spcBef>
                <a:spcPts val="0"/>
              </a:spcBef>
            </a:pPr>
            <a:r>
              <a:rPr lang="fr-CH" sz="1050" dirty="0">
                <a:latin typeface="Museo Sans 100" panose="02000000000000000000" pitchFamily="50" charset="0"/>
              </a:rPr>
              <a:t>Directeur pédagogique : Martin </a:t>
            </a:r>
            <a:r>
              <a:rPr lang="fr-CH" sz="1050" dirty="0" err="1">
                <a:latin typeface="Museo Sans 100" panose="02000000000000000000" pitchFamily="50" charset="0"/>
              </a:rPr>
              <a:t>Fröhlich</a:t>
            </a:r>
            <a:br>
              <a:rPr lang="fr-CH" sz="1050">
                <a:latin typeface="Museo Sans 100" panose="02000000000000000000" pitchFamily="50" charset="0"/>
              </a:rPr>
            </a:br>
            <a:r>
              <a:rPr lang="fr-CH" sz="1050">
                <a:latin typeface="Museo Sans 100" panose="02000000000000000000" pitchFamily="50" charset="0"/>
              </a:rPr>
              <a:t>Second professeur : Harry Gugger</a:t>
            </a:r>
            <a:br>
              <a:rPr lang="fr-CH" sz="1050">
                <a:latin typeface="Museo Sans 100" panose="02000000000000000000" pitchFamily="50" charset="0"/>
              </a:rPr>
            </a:br>
            <a:r>
              <a:rPr lang="fr-CH" sz="1050">
                <a:latin typeface="Museo Sans 100" panose="02000000000000000000" pitchFamily="50" charset="0"/>
              </a:rPr>
              <a:t>Maître EPFL : Tiago P. Borges</a:t>
            </a:r>
            <a:endParaRPr lang="en-US" sz="1050" dirty="0">
              <a:latin typeface="Museo Sans 100" panose="02000000000000000000" pitchFamily="50" charset="0"/>
            </a:endParaRPr>
          </a:p>
        </p:txBody>
      </p:sp>
      <p:pic>
        <p:nvPicPr>
          <p:cNvPr id="11" name="Image 10">
            <a:extLst>
              <a:ext uri="{FF2B5EF4-FFF2-40B4-BE49-F238E27FC236}">
                <a16:creationId xmlns:a16="http://schemas.microsoft.com/office/drawing/2014/main" id="{065D2B9E-96C6-4AF7-8969-FA48E9D153AF}"/>
              </a:ext>
            </a:extLst>
          </p:cNvPr>
          <p:cNvPicPr>
            <a:picLocks noChangeAspect="1"/>
          </p:cNvPicPr>
          <p:nvPr/>
        </p:nvPicPr>
        <p:blipFill rotWithShape="1">
          <a:blip r:embed="rId3">
            <a:extLst>
              <a:ext uri="{28A0092B-C50C-407E-A947-70E740481C1C}">
                <a14:useLocalDpi xmlns:a14="http://schemas.microsoft.com/office/drawing/2010/main" val="0"/>
              </a:ext>
            </a:extLst>
          </a:blip>
          <a:srcRect t="4026" b="23842"/>
          <a:stretch/>
        </p:blipFill>
        <p:spPr>
          <a:xfrm>
            <a:off x="4591411" y="1901445"/>
            <a:ext cx="3009172" cy="2170585"/>
          </a:xfrm>
          <a:prstGeom prst="rect">
            <a:avLst/>
          </a:prstGeom>
        </p:spPr>
      </p:pic>
    </p:spTree>
    <p:extLst>
      <p:ext uri="{BB962C8B-B14F-4D97-AF65-F5344CB8AC3E}">
        <p14:creationId xmlns:p14="http://schemas.microsoft.com/office/powerpoint/2010/main" val="2587221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97956D-B5D1-4B29-8947-EA832FCF9D6F}"/>
              </a:ext>
            </a:extLst>
          </p:cNvPr>
          <p:cNvSpPr>
            <a:spLocks noGrp="1"/>
          </p:cNvSpPr>
          <p:nvPr>
            <p:ph type="ctrTitle"/>
          </p:nvPr>
        </p:nvSpPr>
        <p:spPr>
          <a:xfrm>
            <a:off x="1523998" y="757635"/>
            <a:ext cx="9144000" cy="791039"/>
          </a:xfrm>
        </p:spPr>
        <p:txBody>
          <a:bodyPr>
            <a:normAutofit/>
          </a:bodyPr>
          <a:lstStyle/>
          <a:p>
            <a:pPr>
              <a:lnSpc>
                <a:spcPct val="100000"/>
              </a:lnSpc>
            </a:pPr>
            <a:r>
              <a:rPr lang="fr-CH" sz="2400" dirty="0">
                <a:latin typeface="Museo Sans 700" panose="02000000000000000000" pitchFamily="50" charset="0"/>
                <a:cs typeface="Arial" panose="020B0604020202020204" pitchFamily="34" charset="0"/>
              </a:rPr>
              <a:t>NOUVELLE INFRASTRUCTURE SPORTIVE</a:t>
            </a:r>
            <a:br>
              <a:rPr lang="fr-CH" sz="2000" dirty="0">
                <a:latin typeface="Museo Sans 700" panose="02000000000000000000" pitchFamily="50" charset="0"/>
                <a:cs typeface="Arial" panose="020B0604020202020204" pitchFamily="34" charset="0"/>
              </a:rPr>
            </a:br>
            <a:r>
              <a:rPr lang="fr-CH" sz="1800" dirty="0">
                <a:latin typeface="Museo Sans 100" panose="02000000000000000000" pitchFamily="50" charset="0"/>
                <a:cs typeface="Arial" panose="020B0604020202020204" pitchFamily="34" charset="0"/>
              </a:rPr>
              <a:t>Réactivation du complexe olympique de Berlin </a:t>
            </a:r>
            <a:endParaRPr lang="en-US" sz="1800" dirty="0">
              <a:latin typeface="Museo Sans 100" panose="02000000000000000000" pitchFamily="50" charset="0"/>
              <a:cs typeface="Arial" panose="020B0604020202020204" pitchFamily="34" charset="0"/>
            </a:endParaRPr>
          </a:p>
        </p:txBody>
      </p:sp>
      <p:sp>
        <p:nvSpPr>
          <p:cNvPr id="5" name="Sous-titre 4">
            <a:extLst>
              <a:ext uri="{FF2B5EF4-FFF2-40B4-BE49-F238E27FC236}">
                <a16:creationId xmlns:a16="http://schemas.microsoft.com/office/drawing/2014/main" id="{B74B1DCE-75AA-4D0C-BC18-4C934907758A}"/>
              </a:ext>
            </a:extLst>
          </p:cNvPr>
          <p:cNvSpPr>
            <a:spLocks noGrp="1"/>
          </p:cNvSpPr>
          <p:nvPr>
            <p:ph type="subTitle" idx="1"/>
          </p:nvPr>
        </p:nvSpPr>
        <p:spPr>
          <a:xfrm>
            <a:off x="5145757" y="2080808"/>
            <a:ext cx="3093676" cy="3871105"/>
          </a:xfrm>
        </p:spPr>
        <p:txBody>
          <a:bodyPr>
            <a:normAutofit/>
          </a:bodyPr>
          <a:lstStyle/>
          <a:p>
            <a:pPr algn="l"/>
            <a:r>
              <a:rPr lang="fr-CH" sz="1200" dirty="0">
                <a:latin typeface="Museo Sans 300" panose="02000000000000000000" pitchFamily="50" charset="0"/>
              </a:rPr>
              <a:t>OLYMPIAPARK</a:t>
            </a:r>
          </a:p>
          <a:p>
            <a:pPr algn="l">
              <a:lnSpc>
                <a:spcPct val="100000"/>
              </a:lnSpc>
            </a:pPr>
            <a:r>
              <a:rPr lang="fr-CH" sz="1050" dirty="0">
                <a:latin typeface="Museo Sans 100" panose="02000000000000000000" pitchFamily="50" charset="0"/>
              </a:rPr>
              <a:t>Histoire d’évolution</a:t>
            </a:r>
            <a:br>
              <a:rPr lang="fr-CH" sz="1050" dirty="0">
                <a:latin typeface="Museo Sans 100" panose="02000000000000000000" pitchFamily="50" charset="0"/>
              </a:rPr>
            </a:br>
            <a:r>
              <a:rPr lang="fr-CH" sz="1050" dirty="0">
                <a:latin typeface="Museo Sans 100" panose="02000000000000000000" pitchFamily="50" charset="0"/>
              </a:rPr>
              <a:t>Une île connectée</a:t>
            </a:r>
            <a:br>
              <a:rPr lang="fr-CH" sz="1050" dirty="0">
                <a:latin typeface="Museo Sans 100" panose="02000000000000000000" pitchFamily="50" charset="0"/>
              </a:rPr>
            </a:br>
            <a:r>
              <a:rPr lang="fr-CH" sz="1050" dirty="0">
                <a:latin typeface="Museo Sans 100" panose="02000000000000000000" pitchFamily="50" charset="0"/>
              </a:rPr>
              <a:t>Site à deux vitesses</a:t>
            </a:r>
            <a:br>
              <a:rPr lang="fr-CH" sz="1050" dirty="0">
                <a:latin typeface="Museo Sans 100" panose="02000000000000000000" pitchFamily="50" charset="0"/>
              </a:rPr>
            </a:br>
            <a:endParaRPr lang="fr-CH" sz="1050" dirty="0">
              <a:latin typeface="Museo Sans 100" panose="02000000000000000000" pitchFamily="50" charset="0"/>
            </a:endParaRPr>
          </a:p>
          <a:p>
            <a:pPr algn="l">
              <a:lnSpc>
                <a:spcPct val="100000"/>
              </a:lnSpc>
            </a:pPr>
            <a:r>
              <a:rPr lang="fr-CH" sz="1200" dirty="0">
                <a:latin typeface="Museo Sans 300" panose="02000000000000000000" pitchFamily="50" charset="0"/>
              </a:rPr>
              <a:t>REPENSER LE PARC</a:t>
            </a:r>
          </a:p>
          <a:p>
            <a:pPr algn="l">
              <a:lnSpc>
                <a:spcPct val="100000"/>
              </a:lnSpc>
            </a:pPr>
            <a:r>
              <a:rPr lang="fr-CH" sz="1050" dirty="0">
                <a:latin typeface="Museo Sans 100" panose="02000000000000000000" pitchFamily="50" charset="0"/>
              </a:rPr>
              <a:t>Ouverture au public</a:t>
            </a:r>
            <a:br>
              <a:rPr lang="fr-CH" sz="1050" dirty="0">
                <a:latin typeface="Museo Sans 100" panose="02000000000000000000" pitchFamily="50" charset="0"/>
              </a:rPr>
            </a:br>
            <a:r>
              <a:rPr lang="fr-CH" sz="1050" dirty="0">
                <a:latin typeface="Museo Sans 100" panose="02000000000000000000" pitchFamily="50" charset="0"/>
              </a:rPr>
              <a:t>Anneau unificateur</a:t>
            </a:r>
            <a:br>
              <a:rPr lang="fr-CH" sz="1050" dirty="0">
                <a:latin typeface="Museo Sans 100" panose="02000000000000000000" pitchFamily="50" charset="0"/>
              </a:rPr>
            </a:br>
            <a:r>
              <a:rPr lang="fr-CH" sz="1050" dirty="0">
                <a:latin typeface="Museo Sans 100" panose="02000000000000000000" pitchFamily="50" charset="0"/>
              </a:rPr>
              <a:t>Intervention</a:t>
            </a:r>
            <a:br>
              <a:rPr lang="fr-CH" sz="1050" dirty="0">
                <a:latin typeface="Museo Sans 100" panose="02000000000000000000" pitchFamily="50" charset="0"/>
              </a:rPr>
            </a:br>
            <a:br>
              <a:rPr lang="fr-CH" sz="1050" dirty="0">
                <a:latin typeface="Museo Sans 100" panose="02000000000000000000" pitchFamily="50" charset="0"/>
              </a:rPr>
            </a:br>
            <a:r>
              <a:rPr lang="fr-CH" sz="1200" dirty="0">
                <a:latin typeface="Museo Sans 300" panose="02000000000000000000" pitchFamily="50" charset="0"/>
              </a:rPr>
              <a:t>REPENSER LE STADE</a:t>
            </a:r>
          </a:p>
          <a:p>
            <a:pPr algn="l"/>
            <a:r>
              <a:rPr lang="fr-CH" sz="1050" dirty="0">
                <a:latin typeface="Museo Sans 100" panose="02000000000000000000" pitchFamily="50" charset="0"/>
              </a:rPr>
              <a:t>Maximiser l’utilisation</a:t>
            </a:r>
            <a:br>
              <a:rPr lang="fr-CH" sz="1050" dirty="0">
                <a:latin typeface="Museo Sans 100" panose="02000000000000000000" pitchFamily="50" charset="0"/>
              </a:rPr>
            </a:br>
            <a:r>
              <a:rPr lang="fr-CH" sz="1050" dirty="0">
                <a:latin typeface="Museo Sans 100" panose="02000000000000000000" pitchFamily="50" charset="0"/>
              </a:rPr>
              <a:t>Décomposer et recomposer</a:t>
            </a:r>
            <a:br>
              <a:rPr lang="fr-CH" sz="1050" dirty="0">
                <a:latin typeface="Museo Sans 100" panose="02000000000000000000" pitchFamily="50" charset="0"/>
              </a:rPr>
            </a:br>
            <a:endParaRPr lang="fr-CH" sz="1050" dirty="0">
              <a:latin typeface="Museo Sans 100" panose="02000000000000000000" pitchFamily="50" charset="0"/>
            </a:endParaRPr>
          </a:p>
          <a:p>
            <a:pPr algn="l"/>
            <a:r>
              <a:rPr lang="fr-CH" sz="1200" dirty="0">
                <a:latin typeface="Museo Sans 300" panose="02000000000000000000" pitchFamily="50" charset="0"/>
              </a:rPr>
              <a:t>NOUVELLE INFRASTRUCTURE SPORTIVE</a:t>
            </a:r>
          </a:p>
          <a:p>
            <a:pPr algn="l"/>
            <a:r>
              <a:rPr lang="fr-CH" sz="1050" dirty="0">
                <a:latin typeface="Museo Sans 100" panose="02000000000000000000" pitchFamily="50" charset="0"/>
              </a:rPr>
              <a:t>Terrains</a:t>
            </a:r>
            <a:br>
              <a:rPr lang="fr-CH" sz="1050" dirty="0">
                <a:latin typeface="Museo Sans 100" panose="02000000000000000000" pitchFamily="50" charset="0"/>
              </a:rPr>
            </a:br>
            <a:r>
              <a:rPr lang="fr-CH" sz="1050" dirty="0">
                <a:latin typeface="Museo Sans 100" panose="02000000000000000000" pitchFamily="50" charset="0"/>
              </a:rPr>
              <a:t>Circulation</a:t>
            </a:r>
            <a:br>
              <a:rPr lang="fr-CH" sz="1050" dirty="0">
                <a:latin typeface="Museo Sans 100" panose="02000000000000000000" pitchFamily="50" charset="0"/>
              </a:rPr>
            </a:br>
            <a:r>
              <a:rPr lang="fr-CH" sz="1050" dirty="0">
                <a:latin typeface="Museo Sans 100" panose="02000000000000000000" pitchFamily="50" charset="0"/>
              </a:rPr>
              <a:t>Gradins</a:t>
            </a:r>
            <a:br>
              <a:rPr lang="fr-CH" sz="1050" dirty="0">
                <a:latin typeface="Museo Sans 100" panose="02000000000000000000" pitchFamily="50" charset="0"/>
              </a:rPr>
            </a:br>
            <a:r>
              <a:rPr lang="fr-CH" sz="1050" dirty="0">
                <a:latin typeface="Museo Sans 100" panose="02000000000000000000" pitchFamily="50" charset="0"/>
              </a:rPr>
              <a:t>Techniques</a:t>
            </a:r>
          </a:p>
        </p:txBody>
      </p:sp>
    </p:spTree>
    <p:extLst>
      <p:ext uri="{BB962C8B-B14F-4D97-AF65-F5344CB8AC3E}">
        <p14:creationId xmlns:p14="http://schemas.microsoft.com/office/powerpoint/2010/main" val="2979557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a:extLst>
              <a:ext uri="{FF2B5EF4-FFF2-40B4-BE49-F238E27FC236}">
                <a16:creationId xmlns:a16="http://schemas.microsoft.com/office/drawing/2014/main" id="{B74B1DCE-75AA-4D0C-BC18-4C934907758A}"/>
              </a:ext>
            </a:extLst>
          </p:cNvPr>
          <p:cNvSpPr>
            <a:spLocks noGrp="1"/>
          </p:cNvSpPr>
          <p:nvPr>
            <p:ph type="subTitle" idx="1"/>
          </p:nvPr>
        </p:nvSpPr>
        <p:spPr>
          <a:xfrm>
            <a:off x="5145757" y="2080808"/>
            <a:ext cx="3093676" cy="3871105"/>
          </a:xfrm>
        </p:spPr>
        <p:txBody>
          <a:bodyPr>
            <a:normAutofit/>
          </a:bodyPr>
          <a:lstStyle/>
          <a:p>
            <a:pPr algn="l"/>
            <a:r>
              <a:rPr lang="fr-CH" sz="1200" dirty="0">
                <a:latin typeface="Museo Sans 700" panose="02000000000000000000" pitchFamily="50" charset="0"/>
              </a:rPr>
              <a:t>OLYMPIAPARK</a:t>
            </a:r>
          </a:p>
          <a:p>
            <a:pPr algn="l">
              <a:lnSpc>
                <a:spcPct val="100000"/>
              </a:lnSpc>
            </a:pPr>
            <a:r>
              <a:rPr lang="fr-CH" sz="1050" dirty="0">
                <a:latin typeface="Museo Sans 100" panose="02000000000000000000" pitchFamily="50" charset="0"/>
              </a:rPr>
              <a:t>Histoire d’évolution</a:t>
            </a:r>
            <a:br>
              <a:rPr lang="fr-CH" sz="1050" dirty="0">
                <a:latin typeface="Museo Sans 100" panose="02000000000000000000" pitchFamily="50" charset="0"/>
              </a:rPr>
            </a:br>
            <a:r>
              <a:rPr lang="fr-CH" sz="1050" dirty="0">
                <a:latin typeface="Museo Sans 100" panose="02000000000000000000" pitchFamily="50" charset="0"/>
              </a:rPr>
              <a:t>Une île connectée</a:t>
            </a:r>
            <a:br>
              <a:rPr lang="fr-CH" sz="1050" dirty="0">
                <a:latin typeface="Museo Sans 100" panose="02000000000000000000" pitchFamily="50" charset="0"/>
              </a:rPr>
            </a:br>
            <a:r>
              <a:rPr lang="fr-CH" sz="1050" dirty="0">
                <a:latin typeface="Museo Sans 100" panose="02000000000000000000" pitchFamily="50" charset="0"/>
              </a:rPr>
              <a:t>Site à deux vitesses</a:t>
            </a:r>
            <a:br>
              <a:rPr lang="fr-CH" sz="1050" dirty="0">
                <a:latin typeface="Museo Sans 100" panose="02000000000000000000" pitchFamily="50" charset="0"/>
              </a:rPr>
            </a:br>
            <a:endParaRPr lang="fr-CH" sz="1050" dirty="0">
              <a:latin typeface="Museo Sans 100" panose="02000000000000000000" pitchFamily="50" charset="0"/>
            </a:endParaRPr>
          </a:p>
          <a:p>
            <a:pPr algn="l">
              <a:lnSpc>
                <a:spcPct val="100000"/>
              </a:lnSpc>
            </a:pPr>
            <a:r>
              <a:rPr lang="fr-CH" sz="1200" dirty="0">
                <a:latin typeface="Museo Sans 300" panose="02000000000000000000" pitchFamily="50" charset="0"/>
              </a:rPr>
              <a:t>REPENSER LE PARC</a:t>
            </a:r>
          </a:p>
          <a:p>
            <a:pPr algn="l">
              <a:lnSpc>
                <a:spcPct val="100000"/>
              </a:lnSpc>
            </a:pPr>
            <a:r>
              <a:rPr lang="fr-CH" sz="1050" dirty="0">
                <a:latin typeface="Museo Sans 100" panose="02000000000000000000" pitchFamily="50" charset="0"/>
              </a:rPr>
              <a:t>Ouverture au public</a:t>
            </a:r>
            <a:br>
              <a:rPr lang="fr-CH" sz="1050" dirty="0">
                <a:latin typeface="Museo Sans 100" panose="02000000000000000000" pitchFamily="50" charset="0"/>
              </a:rPr>
            </a:br>
            <a:r>
              <a:rPr lang="fr-CH" sz="1050" dirty="0">
                <a:latin typeface="Museo Sans 100" panose="02000000000000000000" pitchFamily="50" charset="0"/>
              </a:rPr>
              <a:t>Anneau unificateur</a:t>
            </a:r>
            <a:br>
              <a:rPr lang="fr-CH" sz="1050" dirty="0">
                <a:latin typeface="Museo Sans 100" panose="02000000000000000000" pitchFamily="50" charset="0"/>
              </a:rPr>
            </a:br>
            <a:r>
              <a:rPr lang="fr-CH" sz="1050" dirty="0">
                <a:latin typeface="Museo Sans 100" panose="02000000000000000000" pitchFamily="50" charset="0"/>
              </a:rPr>
              <a:t>Intervention</a:t>
            </a:r>
            <a:br>
              <a:rPr lang="fr-CH" sz="1050" dirty="0">
                <a:latin typeface="Museo Sans 100" panose="02000000000000000000" pitchFamily="50" charset="0"/>
              </a:rPr>
            </a:br>
            <a:br>
              <a:rPr lang="fr-CH" sz="1050" dirty="0">
                <a:latin typeface="Museo Sans 100" panose="02000000000000000000" pitchFamily="50" charset="0"/>
              </a:rPr>
            </a:br>
            <a:r>
              <a:rPr lang="fr-CH" sz="1200" dirty="0">
                <a:latin typeface="Museo Sans 300" panose="02000000000000000000" pitchFamily="50" charset="0"/>
              </a:rPr>
              <a:t>REPENSER LE STADE</a:t>
            </a:r>
          </a:p>
          <a:p>
            <a:pPr algn="l"/>
            <a:r>
              <a:rPr lang="fr-CH" sz="1050" dirty="0">
                <a:latin typeface="Museo Sans 100" panose="02000000000000000000" pitchFamily="50" charset="0"/>
              </a:rPr>
              <a:t>Maximiser l’utilisation</a:t>
            </a:r>
            <a:br>
              <a:rPr lang="fr-CH" sz="1050" dirty="0">
                <a:latin typeface="Museo Sans 100" panose="02000000000000000000" pitchFamily="50" charset="0"/>
              </a:rPr>
            </a:br>
            <a:r>
              <a:rPr lang="fr-CH" sz="1050" dirty="0">
                <a:latin typeface="Museo Sans 100" panose="02000000000000000000" pitchFamily="50" charset="0"/>
              </a:rPr>
              <a:t>Décomposer et recomposer</a:t>
            </a:r>
            <a:br>
              <a:rPr lang="fr-CH" sz="1050" dirty="0">
                <a:latin typeface="Museo Sans 100" panose="02000000000000000000" pitchFamily="50" charset="0"/>
              </a:rPr>
            </a:br>
            <a:endParaRPr lang="fr-CH" sz="1050" dirty="0">
              <a:latin typeface="Museo Sans 100" panose="02000000000000000000" pitchFamily="50" charset="0"/>
            </a:endParaRPr>
          </a:p>
          <a:p>
            <a:pPr algn="l"/>
            <a:r>
              <a:rPr lang="fr-CH" sz="1200" dirty="0">
                <a:latin typeface="Museo Sans 300" panose="02000000000000000000" pitchFamily="50" charset="0"/>
              </a:rPr>
              <a:t>NOUVELLE INFRASTRUCTURE SPORTIVE</a:t>
            </a:r>
          </a:p>
          <a:p>
            <a:pPr algn="l"/>
            <a:r>
              <a:rPr lang="fr-CH" sz="1050" dirty="0">
                <a:latin typeface="Museo Sans 100" panose="02000000000000000000" pitchFamily="50" charset="0"/>
              </a:rPr>
              <a:t>Terrains</a:t>
            </a:r>
            <a:br>
              <a:rPr lang="fr-CH" sz="1050" dirty="0">
                <a:latin typeface="Museo Sans 100" panose="02000000000000000000" pitchFamily="50" charset="0"/>
              </a:rPr>
            </a:br>
            <a:r>
              <a:rPr lang="fr-CH" sz="1050" dirty="0">
                <a:latin typeface="Museo Sans 100" panose="02000000000000000000" pitchFamily="50" charset="0"/>
              </a:rPr>
              <a:t>Circulation</a:t>
            </a:r>
            <a:br>
              <a:rPr lang="fr-CH" sz="1050" dirty="0">
                <a:latin typeface="Museo Sans 100" panose="02000000000000000000" pitchFamily="50" charset="0"/>
              </a:rPr>
            </a:br>
            <a:r>
              <a:rPr lang="fr-CH" sz="1050" dirty="0">
                <a:latin typeface="Museo Sans 100" panose="02000000000000000000" pitchFamily="50" charset="0"/>
              </a:rPr>
              <a:t>Gradins</a:t>
            </a:r>
            <a:br>
              <a:rPr lang="fr-CH" sz="1050" dirty="0">
                <a:latin typeface="Museo Sans 100" panose="02000000000000000000" pitchFamily="50" charset="0"/>
              </a:rPr>
            </a:br>
            <a:r>
              <a:rPr lang="fr-CH" sz="1050" dirty="0">
                <a:latin typeface="Museo Sans 100" panose="02000000000000000000" pitchFamily="50" charset="0"/>
              </a:rPr>
              <a:t>Techniques</a:t>
            </a:r>
          </a:p>
        </p:txBody>
      </p:sp>
    </p:spTree>
    <p:extLst>
      <p:ext uri="{BB962C8B-B14F-4D97-AF65-F5344CB8AC3E}">
        <p14:creationId xmlns:p14="http://schemas.microsoft.com/office/powerpoint/2010/main" val="828222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04BB107-795F-4011-B6E3-219EFB40E14A}"/>
              </a:ext>
            </a:extLst>
          </p:cNvPr>
          <p:cNvSpPr txBox="1">
            <a:spLocks/>
          </p:cNvSpPr>
          <p:nvPr/>
        </p:nvSpPr>
        <p:spPr>
          <a:xfrm>
            <a:off x="705196" y="365126"/>
            <a:ext cx="278614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200">
                <a:latin typeface="Museo Sans 700" panose="02000000000000000000" pitchFamily="50" charset="0"/>
              </a:rPr>
              <a:t>OLYMPIAPARK</a:t>
            </a:r>
            <a:endParaRPr lang="en-US" sz="1200" dirty="0">
              <a:latin typeface="Museo Sans 700" panose="02000000000000000000" pitchFamily="50" charset="0"/>
            </a:endParaRPr>
          </a:p>
        </p:txBody>
      </p:sp>
      <p:pic>
        <p:nvPicPr>
          <p:cNvPr id="6" name="Image 5" descr="Une image contenant texte, carte&#10;&#10;Description générée automatiquement">
            <a:extLst>
              <a:ext uri="{FF2B5EF4-FFF2-40B4-BE49-F238E27FC236}">
                <a16:creationId xmlns:a16="http://schemas.microsoft.com/office/drawing/2014/main" id="{21C1D783-7B91-40AB-97F9-FA734155CA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6900" y="851026"/>
            <a:ext cx="8458200" cy="5641848"/>
          </a:xfrm>
          <a:prstGeom prst="rect">
            <a:avLst/>
          </a:prstGeom>
        </p:spPr>
      </p:pic>
    </p:spTree>
    <p:extLst>
      <p:ext uri="{BB962C8B-B14F-4D97-AF65-F5344CB8AC3E}">
        <p14:creationId xmlns:p14="http://schemas.microsoft.com/office/powerpoint/2010/main" val="4244545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OLYMPIAPARK</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Histoire d’évolution</a:t>
            </a:r>
            <a:endParaRPr lang="en-US" sz="1200" dirty="0">
              <a:latin typeface="Museo Sans 100" panose="02000000000000000000" pitchFamily="50" charset="0"/>
            </a:endParaRPr>
          </a:p>
        </p:txBody>
      </p:sp>
      <p:pic>
        <p:nvPicPr>
          <p:cNvPr id="5" name="Image 4" descr="Une image contenant extérieur&#10;&#10;Description générée automatiquement">
            <a:extLst>
              <a:ext uri="{FF2B5EF4-FFF2-40B4-BE49-F238E27FC236}">
                <a16:creationId xmlns:a16="http://schemas.microsoft.com/office/drawing/2014/main" id="{C3CC7DFB-3350-4C8F-87EE-4FD51751FE05}"/>
              </a:ext>
            </a:extLst>
          </p:cNvPr>
          <p:cNvPicPr>
            <a:picLocks noChangeAspect="1"/>
          </p:cNvPicPr>
          <p:nvPr/>
        </p:nvPicPr>
        <p:blipFill rotWithShape="1">
          <a:blip r:embed="rId3">
            <a:extLst>
              <a:ext uri="{28A0092B-C50C-407E-A947-70E740481C1C}">
                <a14:useLocalDpi xmlns:a14="http://schemas.microsoft.com/office/drawing/2010/main" val="0"/>
              </a:ext>
            </a:extLst>
          </a:blip>
          <a:srcRect t="6148" b="8472"/>
          <a:stretch/>
        </p:blipFill>
        <p:spPr>
          <a:xfrm>
            <a:off x="7778895" y="2233230"/>
            <a:ext cx="3707909" cy="2391540"/>
          </a:xfrm>
          <a:prstGeom prst="rect">
            <a:avLst/>
          </a:prstGeom>
        </p:spPr>
      </p:pic>
      <p:pic>
        <p:nvPicPr>
          <p:cNvPr id="7" name="Image 6" descr="Une image contenant carte, texte&#10;&#10;Description générée automatiquement">
            <a:extLst>
              <a:ext uri="{FF2B5EF4-FFF2-40B4-BE49-F238E27FC236}">
                <a16:creationId xmlns:a16="http://schemas.microsoft.com/office/drawing/2014/main" id="{F5F31F2A-6FBF-463D-85A0-22F8AB67A570}"/>
              </a:ext>
            </a:extLst>
          </p:cNvPr>
          <p:cNvPicPr>
            <a:picLocks noChangeAspect="1"/>
          </p:cNvPicPr>
          <p:nvPr/>
        </p:nvPicPr>
        <p:blipFill rotWithShape="1">
          <a:blip r:embed="rId4">
            <a:extLst>
              <a:ext uri="{28A0092B-C50C-407E-A947-70E740481C1C}">
                <a14:useLocalDpi xmlns:a14="http://schemas.microsoft.com/office/drawing/2010/main" val="0"/>
              </a:ext>
            </a:extLst>
          </a:blip>
          <a:srcRect l="1983" r="6806"/>
          <a:stretch/>
        </p:blipFill>
        <p:spPr>
          <a:xfrm>
            <a:off x="705196" y="810819"/>
            <a:ext cx="6771222" cy="5236361"/>
          </a:xfrm>
          <a:prstGeom prst="rect">
            <a:avLst/>
          </a:prstGeom>
        </p:spPr>
      </p:pic>
      <p:sp>
        <p:nvSpPr>
          <p:cNvPr id="9" name="Titre 1">
            <a:extLst>
              <a:ext uri="{FF2B5EF4-FFF2-40B4-BE49-F238E27FC236}">
                <a16:creationId xmlns:a16="http://schemas.microsoft.com/office/drawing/2014/main" id="{5FD45A16-4680-4258-9F91-A60AF28159BF}"/>
              </a:ext>
            </a:extLst>
          </p:cNvPr>
          <p:cNvSpPr txBox="1">
            <a:spLocks/>
          </p:cNvSpPr>
          <p:nvPr/>
        </p:nvSpPr>
        <p:spPr>
          <a:xfrm>
            <a:off x="705196" y="6047180"/>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1903</a:t>
            </a:r>
            <a:endParaRPr lang="en-US" sz="1000" dirty="0">
              <a:latin typeface="Museo Sans 100" panose="02000000000000000000" pitchFamily="50" charset="0"/>
            </a:endParaRPr>
          </a:p>
        </p:txBody>
      </p:sp>
    </p:spTree>
    <p:extLst>
      <p:ext uri="{BB962C8B-B14F-4D97-AF65-F5344CB8AC3E}">
        <p14:creationId xmlns:p14="http://schemas.microsoft.com/office/powerpoint/2010/main" val="2250859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OLYMPIAPARK</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Histoire d’évolution</a:t>
            </a:r>
            <a:endParaRPr lang="en-US" sz="1200" dirty="0">
              <a:latin typeface="Museo Sans 100" panose="02000000000000000000" pitchFamily="50" charset="0"/>
            </a:endParaRPr>
          </a:p>
        </p:txBody>
      </p:sp>
      <p:pic>
        <p:nvPicPr>
          <p:cNvPr id="6" name="Image 5" descr="Une image contenant extérieur, photo, bâtiment, herbe&#10;&#10;Description générée automatiquement">
            <a:extLst>
              <a:ext uri="{FF2B5EF4-FFF2-40B4-BE49-F238E27FC236}">
                <a16:creationId xmlns:a16="http://schemas.microsoft.com/office/drawing/2014/main" id="{824BBD27-C828-42BE-A812-80273E6B307A}"/>
              </a:ext>
            </a:extLst>
          </p:cNvPr>
          <p:cNvPicPr>
            <a:picLocks noChangeAspect="1"/>
          </p:cNvPicPr>
          <p:nvPr/>
        </p:nvPicPr>
        <p:blipFill rotWithShape="1">
          <a:blip r:embed="rId3">
            <a:extLst>
              <a:ext uri="{28A0092B-C50C-407E-A947-70E740481C1C}">
                <a14:useLocalDpi xmlns:a14="http://schemas.microsoft.com/office/drawing/2010/main" val="0"/>
              </a:ext>
            </a:extLst>
          </a:blip>
          <a:srcRect l="2674" t="9200" r="-1" b="8764"/>
          <a:stretch/>
        </p:blipFill>
        <p:spPr>
          <a:xfrm>
            <a:off x="7778894" y="2256905"/>
            <a:ext cx="3708169" cy="2344189"/>
          </a:xfrm>
          <a:prstGeom prst="rect">
            <a:avLst/>
          </a:prstGeom>
        </p:spPr>
      </p:pic>
      <p:pic>
        <p:nvPicPr>
          <p:cNvPr id="9" name="Image 8" descr="Une image contenant texte, carte&#10;&#10;Description générée automatiquement">
            <a:extLst>
              <a:ext uri="{FF2B5EF4-FFF2-40B4-BE49-F238E27FC236}">
                <a16:creationId xmlns:a16="http://schemas.microsoft.com/office/drawing/2014/main" id="{8C666F1E-06EE-417E-B253-057706E499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265" y="810819"/>
            <a:ext cx="6771223" cy="5236361"/>
          </a:xfrm>
          <a:prstGeom prst="rect">
            <a:avLst/>
          </a:prstGeom>
        </p:spPr>
      </p:pic>
      <p:sp>
        <p:nvSpPr>
          <p:cNvPr id="10" name="Titre 1">
            <a:extLst>
              <a:ext uri="{FF2B5EF4-FFF2-40B4-BE49-F238E27FC236}">
                <a16:creationId xmlns:a16="http://schemas.microsoft.com/office/drawing/2014/main" id="{A5E926DA-8CEE-4C20-9BA9-14239C0F749E}"/>
              </a:ext>
            </a:extLst>
          </p:cNvPr>
          <p:cNvSpPr txBox="1">
            <a:spLocks/>
          </p:cNvSpPr>
          <p:nvPr/>
        </p:nvSpPr>
        <p:spPr>
          <a:xfrm>
            <a:off x="705196" y="6047180"/>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1931</a:t>
            </a:r>
            <a:endParaRPr lang="en-US" sz="1000" dirty="0">
              <a:latin typeface="Museo Sans 100" panose="02000000000000000000" pitchFamily="50" charset="0"/>
            </a:endParaRPr>
          </a:p>
        </p:txBody>
      </p:sp>
    </p:spTree>
    <p:extLst>
      <p:ext uri="{BB962C8B-B14F-4D97-AF65-F5344CB8AC3E}">
        <p14:creationId xmlns:p14="http://schemas.microsoft.com/office/powerpoint/2010/main" val="3265337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OLYMPIAPARK</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Histoire d’évolution</a:t>
            </a:r>
            <a:endParaRPr lang="en-US" sz="1200" dirty="0">
              <a:latin typeface="Museo Sans 100" panose="02000000000000000000" pitchFamily="50" charset="0"/>
            </a:endParaRPr>
          </a:p>
        </p:txBody>
      </p:sp>
      <p:pic>
        <p:nvPicPr>
          <p:cNvPr id="5" name="Image 4" descr="Une image contenant extérieur, photo, vue, vieux&#10;&#10;Description générée automatiquement">
            <a:extLst>
              <a:ext uri="{FF2B5EF4-FFF2-40B4-BE49-F238E27FC236}">
                <a16:creationId xmlns:a16="http://schemas.microsoft.com/office/drawing/2014/main" id="{BC6405A6-3C02-4179-A679-4420D0E6A26C}"/>
              </a:ext>
            </a:extLst>
          </p:cNvPr>
          <p:cNvPicPr>
            <a:picLocks noChangeAspect="1"/>
          </p:cNvPicPr>
          <p:nvPr/>
        </p:nvPicPr>
        <p:blipFill rotWithShape="1">
          <a:blip r:embed="rId3">
            <a:extLst>
              <a:ext uri="{28A0092B-C50C-407E-A947-70E740481C1C}">
                <a14:useLocalDpi xmlns:a14="http://schemas.microsoft.com/office/drawing/2010/main" val="0"/>
              </a:ext>
            </a:extLst>
          </a:blip>
          <a:srcRect l="3261" t="2928" r="1396" b="12405"/>
          <a:stretch/>
        </p:blipFill>
        <p:spPr>
          <a:xfrm>
            <a:off x="7778634" y="2274689"/>
            <a:ext cx="3708169" cy="2308621"/>
          </a:xfrm>
          <a:prstGeom prst="rect">
            <a:avLst/>
          </a:prstGeom>
        </p:spPr>
      </p:pic>
      <p:pic>
        <p:nvPicPr>
          <p:cNvPr id="8" name="Image 7" descr="Une image contenant carte, texte&#10;&#10;Description générée automatiquement">
            <a:extLst>
              <a:ext uri="{FF2B5EF4-FFF2-40B4-BE49-F238E27FC236}">
                <a16:creationId xmlns:a16="http://schemas.microsoft.com/office/drawing/2014/main" id="{7779FE38-FFA9-401C-881F-ECB0AAE1CB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196" y="810819"/>
            <a:ext cx="6771223" cy="5236361"/>
          </a:xfrm>
          <a:prstGeom prst="rect">
            <a:avLst/>
          </a:prstGeom>
        </p:spPr>
      </p:pic>
      <p:sp>
        <p:nvSpPr>
          <p:cNvPr id="10" name="Titre 1">
            <a:extLst>
              <a:ext uri="{FF2B5EF4-FFF2-40B4-BE49-F238E27FC236}">
                <a16:creationId xmlns:a16="http://schemas.microsoft.com/office/drawing/2014/main" id="{70E6A59A-5A26-4855-BA05-81959C51014B}"/>
              </a:ext>
            </a:extLst>
          </p:cNvPr>
          <p:cNvSpPr txBox="1">
            <a:spLocks/>
          </p:cNvSpPr>
          <p:nvPr/>
        </p:nvSpPr>
        <p:spPr>
          <a:xfrm>
            <a:off x="705196" y="6047180"/>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1936 – Jeux Olympiques de Berlin</a:t>
            </a:r>
            <a:endParaRPr lang="en-US" sz="1000" dirty="0">
              <a:latin typeface="Museo Sans 100" panose="02000000000000000000" pitchFamily="50" charset="0"/>
            </a:endParaRPr>
          </a:p>
        </p:txBody>
      </p:sp>
    </p:spTree>
    <p:extLst>
      <p:ext uri="{BB962C8B-B14F-4D97-AF65-F5344CB8AC3E}">
        <p14:creationId xmlns:p14="http://schemas.microsoft.com/office/powerpoint/2010/main" val="2372040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OLYMPIAPARK</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Histoire d’évolution</a:t>
            </a:r>
            <a:endParaRPr lang="en-US" sz="1200" dirty="0">
              <a:latin typeface="Museo Sans 100" panose="02000000000000000000" pitchFamily="50" charset="0"/>
            </a:endParaRPr>
          </a:p>
        </p:txBody>
      </p:sp>
      <p:sp>
        <p:nvSpPr>
          <p:cNvPr id="10" name="Titre 1">
            <a:extLst>
              <a:ext uri="{FF2B5EF4-FFF2-40B4-BE49-F238E27FC236}">
                <a16:creationId xmlns:a16="http://schemas.microsoft.com/office/drawing/2014/main" id="{70E6A59A-5A26-4855-BA05-81959C51014B}"/>
              </a:ext>
            </a:extLst>
          </p:cNvPr>
          <p:cNvSpPr txBox="1">
            <a:spLocks/>
          </p:cNvSpPr>
          <p:nvPr/>
        </p:nvSpPr>
        <p:spPr>
          <a:xfrm>
            <a:off x="1557176" y="5764193"/>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i="1" dirty="0">
                <a:latin typeface="Museo Sans 100" panose="02000000000000000000" pitchFamily="50" charset="0"/>
              </a:rPr>
              <a:t>Olympia</a:t>
            </a:r>
            <a:r>
              <a:rPr lang="fr-CH" sz="1000" dirty="0">
                <a:latin typeface="Museo Sans 100" panose="02000000000000000000" pitchFamily="50" charset="0"/>
              </a:rPr>
              <a:t>, </a:t>
            </a:r>
            <a:r>
              <a:rPr lang="fr-CH" sz="1000" dirty="0" err="1">
                <a:latin typeface="Museo Sans 100" panose="02000000000000000000" pitchFamily="50" charset="0"/>
              </a:rPr>
              <a:t>Leni</a:t>
            </a:r>
            <a:r>
              <a:rPr lang="fr-CH" sz="1000" dirty="0">
                <a:latin typeface="Museo Sans 100" panose="02000000000000000000" pitchFamily="50" charset="0"/>
              </a:rPr>
              <a:t> Riefenstahl, 1938</a:t>
            </a:r>
            <a:endParaRPr lang="en-US" sz="1000" dirty="0">
              <a:latin typeface="Museo Sans 100" panose="02000000000000000000" pitchFamily="50" charset="0"/>
            </a:endParaRPr>
          </a:p>
        </p:txBody>
      </p:sp>
      <p:pic>
        <p:nvPicPr>
          <p:cNvPr id="6" name="Image 5" descr="Une image contenant extérieur, photo, bâtiment, assis&#10;&#10;Description générée automatiquement">
            <a:extLst>
              <a:ext uri="{FF2B5EF4-FFF2-40B4-BE49-F238E27FC236}">
                <a16:creationId xmlns:a16="http://schemas.microsoft.com/office/drawing/2014/main" id="{9F53B811-AEDC-4E77-92FE-D1760C7AF4C8}"/>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8558" r="4934"/>
          <a:stretch/>
        </p:blipFill>
        <p:spPr>
          <a:xfrm>
            <a:off x="7344662" y="906443"/>
            <a:ext cx="3183154" cy="4857750"/>
          </a:xfrm>
          <a:prstGeom prst="rect">
            <a:avLst/>
          </a:prstGeom>
        </p:spPr>
      </p:pic>
      <p:pic>
        <p:nvPicPr>
          <p:cNvPr id="9" name="Image 8" descr="Une image contenant livre, photo, joueur, homme&#10;&#10;Description générée automatiquement">
            <a:extLst>
              <a:ext uri="{FF2B5EF4-FFF2-40B4-BE49-F238E27FC236}">
                <a16:creationId xmlns:a16="http://schemas.microsoft.com/office/drawing/2014/main" id="{6357F4DA-B6AF-4014-87F7-21C74FDF906D}"/>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1664186" y="906443"/>
            <a:ext cx="3183154" cy="4857750"/>
          </a:xfrm>
          <a:prstGeom prst="rect">
            <a:avLst/>
          </a:prstGeom>
        </p:spPr>
      </p:pic>
      <p:sp>
        <p:nvSpPr>
          <p:cNvPr id="11" name="Titre 1">
            <a:extLst>
              <a:ext uri="{FF2B5EF4-FFF2-40B4-BE49-F238E27FC236}">
                <a16:creationId xmlns:a16="http://schemas.microsoft.com/office/drawing/2014/main" id="{3DEBF047-3C4E-4EFE-A823-469E39A716F1}"/>
              </a:ext>
            </a:extLst>
          </p:cNvPr>
          <p:cNvSpPr txBox="1">
            <a:spLocks/>
          </p:cNvSpPr>
          <p:nvPr/>
        </p:nvSpPr>
        <p:spPr>
          <a:xfrm>
            <a:off x="7253604" y="5764193"/>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i="1" dirty="0" err="1">
                <a:latin typeface="Museo Sans 100" panose="02000000000000000000" pitchFamily="50" charset="0"/>
              </a:rPr>
              <a:t>Olympiastadion</a:t>
            </a:r>
            <a:r>
              <a:rPr lang="fr-CH" sz="1000" dirty="0">
                <a:latin typeface="Museo Sans 100" panose="02000000000000000000" pitchFamily="50" charset="0"/>
              </a:rPr>
              <a:t>, 1936</a:t>
            </a:r>
            <a:endParaRPr lang="en-US" sz="1000" dirty="0">
              <a:latin typeface="Museo Sans 100" panose="02000000000000000000" pitchFamily="50" charset="0"/>
            </a:endParaRPr>
          </a:p>
        </p:txBody>
      </p:sp>
    </p:spTree>
    <p:extLst>
      <p:ext uri="{BB962C8B-B14F-4D97-AF65-F5344CB8AC3E}">
        <p14:creationId xmlns:p14="http://schemas.microsoft.com/office/powerpoint/2010/main" val="936351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OLYMPIAPARK</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Histoire d’évolution</a:t>
            </a:r>
            <a:endParaRPr lang="en-US" sz="1200" dirty="0">
              <a:latin typeface="Museo Sans 100" panose="02000000000000000000" pitchFamily="50" charset="0"/>
            </a:endParaRPr>
          </a:p>
        </p:txBody>
      </p:sp>
      <p:pic>
        <p:nvPicPr>
          <p:cNvPr id="6" name="Image 5">
            <a:extLst>
              <a:ext uri="{FF2B5EF4-FFF2-40B4-BE49-F238E27FC236}">
                <a16:creationId xmlns:a16="http://schemas.microsoft.com/office/drawing/2014/main" id="{842E47D1-A610-4731-A880-14DC64B14D00}"/>
              </a:ext>
            </a:extLst>
          </p:cNvPr>
          <p:cNvPicPr>
            <a:picLocks noChangeAspect="1"/>
          </p:cNvPicPr>
          <p:nvPr/>
        </p:nvPicPr>
        <p:blipFill rotWithShape="1">
          <a:blip r:embed="rId3">
            <a:extLst>
              <a:ext uri="{28A0092B-C50C-407E-A947-70E740481C1C}">
                <a14:useLocalDpi xmlns:a14="http://schemas.microsoft.com/office/drawing/2010/main" val="0"/>
              </a:ext>
            </a:extLst>
          </a:blip>
          <a:srcRect l="13717" t="26060" r="17920" b="24606"/>
          <a:stretch/>
        </p:blipFill>
        <p:spPr>
          <a:xfrm>
            <a:off x="7778633" y="2091034"/>
            <a:ext cx="3708170" cy="2675931"/>
          </a:xfrm>
          <a:prstGeom prst="rect">
            <a:avLst/>
          </a:prstGeom>
        </p:spPr>
      </p:pic>
      <p:pic>
        <p:nvPicPr>
          <p:cNvPr id="8" name="Image 7" descr="Une image contenant carte, texte&#10;&#10;Description générée automatiquement">
            <a:extLst>
              <a:ext uri="{FF2B5EF4-FFF2-40B4-BE49-F238E27FC236}">
                <a16:creationId xmlns:a16="http://schemas.microsoft.com/office/drawing/2014/main" id="{6298FEDF-7D37-4A8F-A2D4-A5C416CA77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197" y="810819"/>
            <a:ext cx="6771224" cy="5236362"/>
          </a:xfrm>
          <a:prstGeom prst="rect">
            <a:avLst/>
          </a:prstGeom>
        </p:spPr>
      </p:pic>
      <p:sp>
        <p:nvSpPr>
          <p:cNvPr id="10" name="Titre 1">
            <a:extLst>
              <a:ext uri="{FF2B5EF4-FFF2-40B4-BE49-F238E27FC236}">
                <a16:creationId xmlns:a16="http://schemas.microsoft.com/office/drawing/2014/main" id="{D29D2C5C-AE37-4DDC-9F61-385950879696}"/>
              </a:ext>
            </a:extLst>
          </p:cNvPr>
          <p:cNvSpPr txBox="1">
            <a:spLocks/>
          </p:cNvSpPr>
          <p:nvPr/>
        </p:nvSpPr>
        <p:spPr>
          <a:xfrm>
            <a:off x="705196" y="6047180"/>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1993</a:t>
            </a:r>
            <a:endParaRPr lang="en-US" sz="1000" dirty="0">
              <a:latin typeface="Museo Sans 100" panose="02000000000000000000" pitchFamily="50" charset="0"/>
            </a:endParaRPr>
          </a:p>
        </p:txBody>
      </p:sp>
    </p:spTree>
    <p:extLst>
      <p:ext uri="{BB962C8B-B14F-4D97-AF65-F5344CB8AC3E}">
        <p14:creationId xmlns:p14="http://schemas.microsoft.com/office/powerpoint/2010/main" val="53425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OLYMPIAPARK</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Histoire d’évolution</a:t>
            </a:r>
            <a:endParaRPr lang="en-US" sz="1200" dirty="0">
              <a:latin typeface="Museo Sans 100" panose="02000000000000000000" pitchFamily="50" charset="0"/>
            </a:endParaRPr>
          </a:p>
        </p:txBody>
      </p:sp>
      <p:pic>
        <p:nvPicPr>
          <p:cNvPr id="7" name="Image 6">
            <a:extLst>
              <a:ext uri="{FF2B5EF4-FFF2-40B4-BE49-F238E27FC236}">
                <a16:creationId xmlns:a16="http://schemas.microsoft.com/office/drawing/2014/main" id="{E712C37D-1EFF-413E-B40E-754B3F694A4C}"/>
              </a:ext>
            </a:extLst>
          </p:cNvPr>
          <p:cNvPicPr>
            <a:picLocks noChangeAspect="1"/>
          </p:cNvPicPr>
          <p:nvPr/>
        </p:nvPicPr>
        <p:blipFill>
          <a:blip r:embed="rId3"/>
          <a:stretch>
            <a:fillRect/>
          </a:stretch>
        </p:blipFill>
        <p:spPr>
          <a:xfrm>
            <a:off x="2090179" y="976095"/>
            <a:ext cx="7875867" cy="5354697"/>
          </a:xfrm>
          <a:prstGeom prst="rect">
            <a:avLst/>
          </a:prstGeom>
        </p:spPr>
      </p:pic>
      <p:sp>
        <p:nvSpPr>
          <p:cNvPr id="9" name="Titre 1">
            <a:extLst>
              <a:ext uri="{FF2B5EF4-FFF2-40B4-BE49-F238E27FC236}">
                <a16:creationId xmlns:a16="http://schemas.microsoft.com/office/drawing/2014/main" id="{DB596D81-06C1-4DFD-81F3-CAF4BC257C86}"/>
              </a:ext>
            </a:extLst>
          </p:cNvPr>
          <p:cNvSpPr txBox="1">
            <a:spLocks/>
          </p:cNvSpPr>
          <p:nvPr/>
        </p:nvSpPr>
        <p:spPr>
          <a:xfrm>
            <a:off x="2090179" y="6363709"/>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Protection patrimoine bâti</a:t>
            </a:r>
            <a:endParaRPr lang="en-US" sz="1000" dirty="0">
              <a:latin typeface="Museo Sans 100" panose="02000000000000000000" pitchFamily="50" charset="0"/>
            </a:endParaRPr>
          </a:p>
        </p:txBody>
      </p:sp>
    </p:spTree>
    <p:extLst>
      <p:ext uri="{BB962C8B-B14F-4D97-AF65-F5344CB8AC3E}">
        <p14:creationId xmlns:p14="http://schemas.microsoft.com/office/powerpoint/2010/main" val="4206490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 carte&#10;&#10;Description générée automatiquement">
            <a:extLst>
              <a:ext uri="{FF2B5EF4-FFF2-40B4-BE49-F238E27FC236}">
                <a16:creationId xmlns:a16="http://schemas.microsoft.com/office/drawing/2014/main" id="{586DBBC8-8A17-4278-911F-5A3CD8CF50BC}"/>
              </a:ext>
            </a:extLst>
          </p:cNvPr>
          <p:cNvPicPr>
            <a:picLocks noChangeAspect="1"/>
          </p:cNvPicPr>
          <p:nvPr/>
        </p:nvPicPr>
        <p:blipFill rotWithShape="1">
          <a:blip r:embed="rId3">
            <a:extLst>
              <a:ext uri="{28A0092B-C50C-407E-A947-70E740481C1C}">
                <a14:useLocalDpi xmlns:a14="http://schemas.microsoft.com/office/drawing/2010/main" val="0"/>
              </a:ext>
            </a:extLst>
          </a:blip>
          <a:srcRect l="14058" t="14430" r="19189" b="17523"/>
          <a:stretch/>
        </p:blipFill>
        <p:spPr>
          <a:xfrm rot="213637">
            <a:off x="1885798" y="709186"/>
            <a:ext cx="8229118" cy="5931388"/>
          </a:xfrm>
          <a:prstGeom prst="rect">
            <a:avLst/>
          </a:prstGeom>
        </p:spPr>
      </p:pic>
      <p:sp>
        <p:nvSpPr>
          <p:cNvPr id="6" name="Rectangle 5">
            <a:extLst>
              <a:ext uri="{FF2B5EF4-FFF2-40B4-BE49-F238E27FC236}">
                <a16:creationId xmlns:a16="http://schemas.microsoft.com/office/drawing/2014/main" id="{7CE54E2D-5E04-422F-A888-EFF5ED91A8B5}"/>
              </a:ext>
            </a:extLst>
          </p:cNvPr>
          <p:cNvSpPr/>
          <p:nvPr/>
        </p:nvSpPr>
        <p:spPr>
          <a:xfrm>
            <a:off x="1778000" y="623456"/>
            <a:ext cx="8513156" cy="6044044"/>
          </a:xfrm>
          <a:prstGeom prst="rect">
            <a:avLst/>
          </a:prstGeom>
          <a:noFill/>
          <a:ln w="711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dirty="0"/>
              <a:t> </a:t>
            </a:r>
            <a:endParaRPr lang="en-US" dirty="0"/>
          </a:p>
        </p:txBody>
      </p:sp>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OLYMPIAPARK</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Histoire d’évolution</a:t>
            </a:r>
            <a:endParaRPr lang="en-US" sz="1200" dirty="0">
              <a:latin typeface="Museo Sans 100" panose="02000000000000000000" pitchFamily="50" charset="0"/>
            </a:endParaRPr>
          </a:p>
        </p:txBody>
      </p:sp>
      <p:sp>
        <p:nvSpPr>
          <p:cNvPr id="9" name="Titre 1">
            <a:extLst>
              <a:ext uri="{FF2B5EF4-FFF2-40B4-BE49-F238E27FC236}">
                <a16:creationId xmlns:a16="http://schemas.microsoft.com/office/drawing/2014/main" id="{C32F12A9-EE72-401D-B19C-F644B8C0DD4F}"/>
              </a:ext>
            </a:extLst>
          </p:cNvPr>
          <p:cNvSpPr txBox="1">
            <a:spLocks/>
          </p:cNvSpPr>
          <p:nvPr/>
        </p:nvSpPr>
        <p:spPr>
          <a:xfrm>
            <a:off x="2090179" y="6363709"/>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Protection paysage</a:t>
            </a:r>
            <a:endParaRPr lang="en-US" sz="1000" dirty="0">
              <a:latin typeface="Museo Sans 100" panose="02000000000000000000" pitchFamily="50" charset="0"/>
            </a:endParaRPr>
          </a:p>
        </p:txBody>
      </p:sp>
    </p:spTree>
    <p:extLst>
      <p:ext uri="{BB962C8B-B14F-4D97-AF65-F5344CB8AC3E}">
        <p14:creationId xmlns:p14="http://schemas.microsoft.com/office/powerpoint/2010/main" val="869811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OLYMPIAPARK</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Une île connectée</a:t>
            </a:r>
            <a:endParaRPr lang="en-US" sz="1200" dirty="0">
              <a:latin typeface="Museo Sans 100" panose="02000000000000000000" pitchFamily="50" charset="0"/>
            </a:endParaRPr>
          </a:p>
        </p:txBody>
      </p:sp>
      <p:pic>
        <p:nvPicPr>
          <p:cNvPr id="5" name="Image 4" descr="Une image contenant base-ball, jeu&#10;&#10;Description générée automatiquement">
            <a:extLst>
              <a:ext uri="{FF2B5EF4-FFF2-40B4-BE49-F238E27FC236}">
                <a16:creationId xmlns:a16="http://schemas.microsoft.com/office/drawing/2014/main" id="{0596EA5A-AAEF-4ED5-90AC-92E9C939BF38}"/>
              </a:ext>
            </a:extLst>
          </p:cNvPr>
          <p:cNvPicPr>
            <a:picLocks noChangeAspect="1"/>
          </p:cNvPicPr>
          <p:nvPr/>
        </p:nvPicPr>
        <p:blipFill rotWithShape="1">
          <a:blip r:embed="rId3">
            <a:extLst>
              <a:ext uri="{28A0092B-C50C-407E-A947-70E740481C1C}">
                <a14:useLocalDpi xmlns:a14="http://schemas.microsoft.com/office/drawing/2010/main" val="0"/>
              </a:ext>
            </a:extLst>
          </a:blip>
          <a:srcRect l="928" t="7247" r="4099" b="5714"/>
          <a:stretch/>
        </p:blipFill>
        <p:spPr>
          <a:xfrm>
            <a:off x="705197" y="931838"/>
            <a:ext cx="4580241" cy="3092245"/>
          </a:xfrm>
          <a:prstGeom prst="rect">
            <a:avLst/>
          </a:prstGeom>
        </p:spPr>
      </p:pic>
      <p:pic>
        <p:nvPicPr>
          <p:cNvPr id="8" name="Image 7" descr="Une image contenant texte, carte&#10;&#10;Description générée automatiquement">
            <a:extLst>
              <a:ext uri="{FF2B5EF4-FFF2-40B4-BE49-F238E27FC236}">
                <a16:creationId xmlns:a16="http://schemas.microsoft.com/office/drawing/2014/main" id="{588AA139-2B11-4D43-8BEA-444E8AE0106A}"/>
              </a:ext>
            </a:extLst>
          </p:cNvPr>
          <p:cNvPicPr>
            <a:picLocks noChangeAspect="1"/>
          </p:cNvPicPr>
          <p:nvPr/>
        </p:nvPicPr>
        <p:blipFill rotWithShape="1">
          <a:blip r:embed="rId4">
            <a:extLst>
              <a:ext uri="{28A0092B-C50C-407E-A947-70E740481C1C}">
                <a14:useLocalDpi xmlns:a14="http://schemas.microsoft.com/office/drawing/2010/main" val="0"/>
              </a:ext>
            </a:extLst>
          </a:blip>
          <a:srcRect l="1408" t="3339" r="1447" b="3925"/>
          <a:stretch/>
        </p:blipFill>
        <p:spPr>
          <a:xfrm>
            <a:off x="6906563" y="931839"/>
            <a:ext cx="4580241" cy="3092245"/>
          </a:xfrm>
          <a:prstGeom prst="rect">
            <a:avLst/>
          </a:prstGeom>
        </p:spPr>
      </p:pic>
      <p:pic>
        <p:nvPicPr>
          <p:cNvPr id="15" name="Image 14" descr="Une image contenant personne&#10;&#10;Description générée automatiquement">
            <a:extLst>
              <a:ext uri="{FF2B5EF4-FFF2-40B4-BE49-F238E27FC236}">
                <a16:creationId xmlns:a16="http://schemas.microsoft.com/office/drawing/2014/main" id="{025B031C-3439-42A9-B50D-3296B2F56827}"/>
              </a:ext>
            </a:extLst>
          </p:cNvPr>
          <p:cNvPicPr>
            <a:picLocks noChangeAspect="1"/>
          </p:cNvPicPr>
          <p:nvPr/>
        </p:nvPicPr>
        <p:blipFill rotWithShape="1">
          <a:blip r:embed="rId5">
            <a:extLst>
              <a:ext uri="{28A0092B-C50C-407E-A947-70E740481C1C}">
                <a14:useLocalDpi xmlns:a14="http://schemas.microsoft.com/office/drawing/2010/main" val="0"/>
              </a:ext>
            </a:extLst>
          </a:blip>
          <a:srcRect l="2002" t="12998" r="1983" b="79522"/>
          <a:stretch/>
        </p:blipFill>
        <p:spPr>
          <a:xfrm>
            <a:off x="705195" y="5732639"/>
            <a:ext cx="10781607" cy="593726"/>
          </a:xfrm>
          <a:prstGeom prst="rect">
            <a:avLst/>
          </a:prstGeom>
        </p:spPr>
      </p:pic>
      <p:pic>
        <p:nvPicPr>
          <p:cNvPr id="16" name="Image 15" descr="Une image contenant personne&#10;&#10;Description générée automatiquement">
            <a:extLst>
              <a:ext uri="{FF2B5EF4-FFF2-40B4-BE49-F238E27FC236}">
                <a16:creationId xmlns:a16="http://schemas.microsoft.com/office/drawing/2014/main" id="{78CC5896-32AF-4A49-A699-54CE9D7D1939}"/>
              </a:ext>
            </a:extLst>
          </p:cNvPr>
          <p:cNvPicPr>
            <a:picLocks noChangeAspect="1"/>
          </p:cNvPicPr>
          <p:nvPr/>
        </p:nvPicPr>
        <p:blipFill rotWithShape="1">
          <a:blip r:embed="rId5">
            <a:extLst>
              <a:ext uri="{28A0092B-C50C-407E-A947-70E740481C1C}">
                <a14:useLocalDpi xmlns:a14="http://schemas.microsoft.com/office/drawing/2010/main" val="0"/>
              </a:ext>
            </a:extLst>
          </a:blip>
          <a:srcRect l="2002" t="42758" r="1983" b="49762"/>
          <a:stretch/>
        </p:blipFill>
        <p:spPr>
          <a:xfrm>
            <a:off x="705192" y="4035602"/>
            <a:ext cx="10781607" cy="593726"/>
          </a:xfrm>
          <a:prstGeom prst="rect">
            <a:avLst/>
          </a:prstGeom>
        </p:spPr>
      </p:pic>
      <p:pic>
        <p:nvPicPr>
          <p:cNvPr id="17" name="Image 16" descr="Une image contenant personne&#10;&#10;Description générée automatiquement">
            <a:extLst>
              <a:ext uri="{FF2B5EF4-FFF2-40B4-BE49-F238E27FC236}">
                <a16:creationId xmlns:a16="http://schemas.microsoft.com/office/drawing/2014/main" id="{E4CA1DBB-0938-498C-BB69-ED60EADAB606}"/>
              </a:ext>
            </a:extLst>
          </p:cNvPr>
          <p:cNvPicPr>
            <a:picLocks noChangeAspect="1"/>
          </p:cNvPicPr>
          <p:nvPr/>
        </p:nvPicPr>
        <p:blipFill rotWithShape="1">
          <a:blip r:embed="rId5">
            <a:extLst>
              <a:ext uri="{28A0092B-C50C-407E-A947-70E740481C1C}">
                <a14:useLocalDpi xmlns:a14="http://schemas.microsoft.com/office/drawing/2010/main" val="0"/>
              </a:ext>
            </a:extLst>
          </a:blip>
          <a:srcRect l="2002" t="72183" r="1983" b="19120"/>
          <a:stretch/>
        </p:blipFill>
        <p:spPr>
          <a:xfrm>
            <a:off x="705193" y="4784224"/>
            <a:ext cx="10781607" cy="690332"/>
          </a:xfrm>
          <a:prstGeom prst="rect">
            <a:avLst/>
          </a:prstGeom>
        </p:spPr>
      </p:pic>
      <p:sp>
        <p:nvSpPr>
          <p:cNvPr id="18" name="Titre 1">
            <a:extLst>
              <a:ext uri="{FF2B5EF4-FFF2-40B4-BE49-F238E27FC236}">
                <a16:creationId xmlns:a16="http://schemas.microsoft.com/office/drawing/2014/main" id="{4DD28CB1-32DC-4A17-9D5A-7656DB594B5B}"/>
              </a:ext>
            </a:extLst>
          </p:cNvPr>
          <p:cNvSpPr txBox="1">
            <a:spLocks/>
          </p:cNvSpPr>
          <p:nvPr/>
        </p:nvSpPr>
        <p:spPr>
          <a:xfrm>
            <a:off x="618777" y="4629205"/>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Coupe A-A</a:t>
            </a:r>
            <a:endParaRPr lang="en-US" sz="1000" dirty="0">
              <a:latin typeface="Museo Sans 100" panose="02000000000000000000" pitchFamily="50" charset="0"/>
            </a:endParaRPr>
          </a:p>
        </p:txBody>
      </p:sp>
      <p:sp>
        <p:nvSpPr>
          <p:cNvPr id="19" name="Titre 1">
            <a:extLst>
              <a:ext uri="{FF2B5EF4-FFF2-40B4-BE49-F238E27FC236}">
                <a16:creationId xmlns:a16="http://schemas.microsoft.com/office/drawing/2014/main" id="{754A1ED6-FD44-47E8-871D-B43B5BB53030}"/>
              </a:ext>
            </a:extLst>
          </p:cNvPr>
          <p:cNvSpPr txBox="1">
            <a:spLocks/>
          </p:cNvSpPr>
          <p:nvPr/>
        </p:nvSpPr>
        <p:spPr>
          <a:xfrm>
            <a:off x="618776" y="5467003"/>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Coupe B-B</a:t>
            </a:r>
            <a:endParaRPr lang="en-US" sz="1000" dirty="0">
              <a:latin typeface="Museo Sans 100" panose="02000000000000000000" pitchFamily="50" charset="0"/>
            </a:endParaRPr>
          </a:p>
        </p:txBody>
      </p:sp>
      <p:sp>
        <p:nvSpPr>
          <p:cNvPr id="20" name="Titre 1">
            <a:extLst>
              <a:ext uri="{FF2B5EF4-FFF2-40B4-BE49-F238E27FC236}">
                <a16:creationId xmlns:a16="http://schemas.microsoft.com/office/drawing/2014/main" id="{9FB0058E-355E-4C6A-9E38-4E24EA7A6E57}"/>
              </a:ext>
            </a:extLst>
          </p:cNvPr>
          <p:cNvSpPr txBox="1">
            <a:spLocks/>
          </p:cNvSpPr>
          <p:nvPr/>
        </p:nvSpPr>
        <p:spPr>
          <a:xfrm>
            <a:off x="618775" y="6326365"/>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Coupe C-C</a:t>
            </a:r>
            <a:endParaRPr lang="en-US" sz="1000" dirty="0">
              <a:latin typeface="Museo Sans 100" panose="02000000000000000000" pitchFamily="50" charset="0"/>
            </a:endParaRPr>
          </a:p>
        </p:txBody>
      </p:sp>
    </p:spTree>
    <p:extLst>
      <p:ext uri="{BB962C8B-B14F-4D97-AF65-F5344CB8AC3E}">
        <p14:creationId xmlns:p14="http://schemas.microsoft.com/office/powerpoint/2010/main" val="2511524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OLYMPIAPARK</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Une île connectée</a:t>
            </a:r>
            <a:endParaRPr lang="en-US" sz="1200" dirty="0">
              <a:latin typeface="Museo Sans 100" panose="02000000000000000000" pitchFamily="50" charset="0"/>
            </a:endParaRPr>
          </a:p>
        </p:txBody>
      </p:sp>
      <p:pic>
        <p:nvPicPr>
          <p:cNvPr id="11" name="Image 10" descr="Une image contenant texte, carte&#10;&#10;Description générée automatiquement">
            <a:extLst>
              <a:ext uri="{FF2B5EF4-FFF2-40B4-BE49-F238E27FC236}">
                <a16:creationId xmlns:a16="http://schemas.microsoft.com/office/drawing/2014/main" id="{C76207DA-C33A-4753-A082-B1EC708092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5601" y="629211"/>
            <a:ext cx="8293062" cy="5863663"/>
          </a:xfrm>
          <a:prstGeom prst="rect">
            <a:avLst/>
          </a:prstGeom>
        </p:spPr>
      </p:pic>
      <p:pic>
        <p:nvPicPr>
          <p:cNvPr id="13" name="Image 12" descr="Une image contenant texte, carte&#10;&#10;Description générée automatiquement">
            <a:extLst>
              <a:ext uri="{FF2B5EF4-FFF2-40B4-BE49-F238E27FC236}">
                <a16:creationId xmlns:a16="http://schemas.microsoft.com/office/drawing/2014/main" id="{315AD310-0473-43EC-9F7C-82975FF0DB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5601" y="629211"/>
            <a:ext cx="8293062" cy="5863663"/>
          </a:xfrm>
          <a:prstGeom prst="rect">
            <a:avLst/>
          </a:prstGeom>
        </p:spPr>
      </p:pic>
      <p:pic>
        <p:nvPicPr>
          <p:cNvPr id="9" name="Image 8" descr="Une image contenant texte, carte&#10;&#10;Description générée automatiquement">
            <a:extLst>
              <a:ext uri="{FF2B5EF4-FFF2-40B4-BE49-F238E27FC236}">
                <a16:creationId xmlns:a16="http://schemas.microsoft.com/office/drawing/2014/main" id="{CE1356F0-451E-4906-B6C3-2F28D5F22D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5601" y="629211"/>
            <a:ext cx="8293062" cy="5863663"/>
          </a:xfrm>
          <a:prstGeom prst="rect">
            <a:avLst/>
          </a:prstGeom>
        </p:spPr>
      </p:pic>
    </p:spTree>
    <p:extLst>
      <p:ext uri="{BB962C8B-B14F-4D97-AF65-F5344CB8AC3E}">
        <p14:creationId xmlns:p14="http://schemas.microsoft.com/office/powerpoint/2010/main" val="187363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OLYMPIAPARK</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Un site à deux vitesses</a:t>
            </a:r>
            <a:endParaRPr lang="en-US" sz="1200" dirty="0">
              <a:latin typeface="Museo Sans 100" panose="02000000000000000000" pitchFamily="50" charset="0"/>
            </a:endParaRPr>
          </a:p>
        </p:txBody>
      </p:sp>
      <p:pic>
        <p:nvPicPr>
          <p:cNvPr id="6" name="Image 5" descr="Une image contenant herbe, extérieur, personne, bâtiment&#10;&#10;Description générée automatiquement">
            <a:extLst>
              <a:ext uri="{FF2B5EF4-FFF2-40B4-BE49-F238E27FC236}">
                <a16:creationId xmlns:a16="http://schemas.microsoft.com/office/drawing/2014/main" id="{17A1336F-FE2E-4E48-BDE5-5A53F89343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8704" y="1347943"/>
            <a:ext cx="3699656" cy="2081057"/>
          </a:xfrm>
          <a:prstGeom prst="rect">
            <a:avLst/>
          </a:prstGeom>
        </p:spPr>
      </p:pic>
      <p:pic>
        <p:nvPicPr>
          <p:cNvPr id="8" name="Image 7" descr="Une image contenant herbe, extérieur, voie, train&#10;&#10;Description générée automatiquement">
            <a:extLst>
              <a:ext uri="{FF2B5EF4-FFF2-40B4-BE49-F238E27FC236}">
                <a16:creationId xmlns:a16="http://schemas.microsoft.com/office/drawing/2014/main" id="{57AF2E84-844E-4D84-B4AE-1EAFDB185F2C}"/>
              </a:ext>
            </a:extLst>
          </p:cNvPr>
          <p:cNvPicPr>
            <a:picLocks noChangeAspect="1"/>
          </p:cNvPicPr>
          <p:nvPr/>
        </p:nvPicPr>
        <p:blipFill rotWithShape="1">
          <a:blip r:embed="rId4">
            <a:extLst>
              <a:ext uri="{28A0092B-C50C-407E-A947-70E740481C1C}">
                <a14:useLocalDpi xmlns:a14="http://schemas.microsoft.com/office/drawing/2010/main" val="0"/>
              </a:ext>
            </a:extLst>
          </a:blip>
          <a:srcRect r="5351"/>
          <a:stretch/>
        </p:blipFill>
        <p:spPr>
          <a:xfrm>
            <a:off x="6873640" y="1347943"/>
            <a:ext cx="3699656" cy="2081057"/>
          </a:xfrm>
          <a:prstGeom prst="rect">
            <a:avLst/>
          </a:prstGeom>
        </p:spPr>
      </p:pic>
      <p:graphicFrame>
        <p:nvGraphicFramePr>
          <p:cNvPr id="10" name="Graphique 9">
            <a:extLst>
              <a:ext uri="{FF2B5EF4-FFF2-40B4-BE49-F238E27FC236}">
                <a16:creationId xmlns:a16="http://schemas.microsoft.com/office/drawing/2014/main" id="{28D9F22E-EF41-40F8-8523-12C5A66F2BD7}"/>
              </a:ext>
            </a:extLst>
          </p:cNvPr>
          <p:cNvGraphicFramePr>
            <a:graphicFrameLocks/>
          </p:cNvGraphicFramePr>
          <p:nvPr>
            <p:extLst>
              <p:ext uri="{D42A27DB-BD31-4B8C-83A1-F6EECF244321}">
                <p14:modId xmlns:p14="http://schemas.microsoft.com/office/powerpoint/2010/main" val="2797492998"/>
              </p:ext>
            </p:extLst>
          </p:nvPr>
        </p:nvGraphicFramePr>
        <p:xfrm>
          <a:off x="953729" y="4474782"/>
          <a:ext cx="9619567" cy="187202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90472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a:extLst>
              <a:ext uri="{FF2B5EF4-FFF2-40B4-BE49-F238E27FC236}">
                <a16:creationId xmlns:a16="http://schemas.microsoft.com/office/drawing/2014/main" id="{B74B1DCE-75AA-4D0C-BC18-4C934907758A}"/>
              </a:ext>
            </a:extLst>
          </p:cNvPr>
          <p:cNvSpPr>
            <a:spLocks noGrp="1"/>
          </p:cNvSpPr>
          <p:nvPr>
            <p:ph type="subTitle" idx="1"/>
          </p:nvPr>
        </p:nvSpPr>
        <p:spPr>
          <a:xfrm>
            <a:off x="5145757" y="2080808"/>
            <a:ext cx="3093676" cy="3871105"/>
          </a:xfrm>
        </p:spPr>
        <p:txBody>
          <a:bodyPr>
            <a:normAutofit/>
          </a:bodyPr>
          <a:lstStyle/>
          <a:p>
            <a:pPr algn="l"/>
            <a:r>
              <a:rPr lang="fr-CH" sz="1200" dirty="0">
                <a:latin typeface="Museo Sans 300" panose="02000000000000000000" pitchFamily="50" charset="0"/>
              </a:rPr>
              <a:t>OLYMPIAPARK</a:t>
            </a:r>
          </a:p>
          <a:p>
            <a:pPr algn="l">
              <a:lnSpc>
                <a:spcPct val="100000"/>
              </a:lnSpc>
            </a:pPr>
            <a:r>
              <a:rPr lang="fr-CH" sz="1050" dirty="0">
                <a:latin typeface="Museo Sans 100" panose="02000000000000000000" pitchFamily="50" charset="0"/>
              </a:rPr>
              <a:t>Histoire d’évolution</a:t>
            </a:r>
            <a:br>
              <a:rPr lang="fr-CH" sz="1050" dirty="0">
                <a:latin typeface="Museo Sans 100" panose="02000000000000000000" pitchFamily="50" charset="0"/>
              </a:rPr>
            </a:br>
            <a:r>
              <a:rPr lang="fr-CH" sz="1050" dirty="0">
                <a:latin typeface="Museo Sans 100" panose="02000000000000000000" pitchFamily="50" charset="0"/>
              </a:rPr>
              <a:t>Une île connectée</a:t>
            </a:r>
            <a:br>
              <a:rPr lang="fr-CH" sz="1050" dirty="0">
                <a:latin typeface="Museo Sans 100" panose="02000000000000000000" pitchFamily="50" charset="0"/>
              </a:rPr>
            </a:br>
            <a:r>
              <a:rPr lang="fr-CH" sz="1050" dirty="0">
                <a:latin typeface="Museo Sans 100" panose="02000000000000000000" pitchFamily="50" charset="0"/>
              </a:rPr>
              <a:t>Site à deux vitesses</a:t>
            </a:r>
            <a:br>
              <a:rPr lang="fr-CH" sz="1050" dirty="0">
                <a:latin typeface="Museo Sans 100" panose="02000000000000000000" pitchFamily="50" charset="0"/>
              </a:rPr>
            </a:br>
            <a:endParaRPr lang="fr-CH" sz="1050" dirty="0">
              <a:latin typeface="Museo Sans 100" panose="02000000000000000000" pitchFamily="50" charset="0"/>
            </a:endParaRPr>
          </a:p>
          <a:p>
            <a:pPr algn="l">
              <a:lnSpc>
                <a:spcPct val="100000"/>
              </a:lnSpc>
            </a:pPr>
            <a:r>
              <a:rPr lang="fr-CH" sz="1200" dirty="0">
                <a:latin typeface="Museo Sans 700" panose="02000000000000000000" pitchFamily="50" charset="0"/>
              </a:rPr>
              <a:t>REPENSER LE PARC</a:t>
            </a:r>
          </a:p>
          <a:p>
            <a:pPr algn="l">
              <a:lnSpc>
                <a:spcPct val="100000"/>
              </a:lnSpc>
            </a:pPr>
            <a:r>
              <a:rPr lang="fr-CH" sz="1050" dirty="0">
                <a:latin typeface="Museo Sans 100" panose="02000000000000000000" pitchFamily="50" charset="0"/>
              </a:rPr>
              <a:t>Ouverture au public</a:t>
            </a:r>
            <a:br>
              <a:rPr lang="fr-CH" sz="1050" dirty="0">
                <a:latin typeface="Museo Sans 100" panose="02000000000000000000" pitchFamily="50" charset="0"/>
              </a:rPr>
            </a:br>
            <a:r>
              <a:rPr lang="fr-CH" sz="1050" dirty="0">
                <a:latin typeface="Museo Sans 100" panose="02000000000000000000" pitchFamily="50" charset="0"/>
              </a:rPr>
              <a:t>Anneau unificateur</a:t>
            </a:r>
            <a:br>
              <a:rPr lang="fr-CH" sz="1050" dirty="0">
                <a:latin typeface="Museo Sans 100" panose="02000000000000000000" pitchFamily="50" charset="0"/>
              </a:rPr>
            </a:br>
            <a:r>
              <a:rPr lang="fr-CH" sz="1050" dirty="0">
                <a:latin typeface="Museo Sans 100" panose="02000000000000000000" pitchFamily="50" charset="0"/>
              </a:rPr>
              <a:t>Intervention</a:t>
            </a:r>
            <a:br>
              <a:rPr lang="fr-CH" sz="1050" dirty="0">
                <a:latin typeface="Museo Sans 100" panose="02000000000000000000" pitchFamily="50" charset="0"/>
              </a:rPr>
            </a:br>
            <a:br>
              <a:rPr lang="fr-CH" sz="1050" dirty="0">
                <a:latin typeface="Museo Sans 100" panose="02000000000000000000" pitchFamily="50" charset="0"/>
              </a:rPr>
            </a:br>
            <a:r>
              <a:rPr lang="fr-CH" sz="1200" dirty="0">
                <a:latin typeface="Museo Sans 300" panose="02000000000000000000" pitchFamily="50" charset="0"/>
              </a:rPr>
              <a:t>REPENSER LE STADE</a:t>
            </a:r>
          </a:p>
          <a:p>
            <a:pPr algn="l"/>
            <a:r>
              <a:rPr lang="fr-CH" sz="1050" dirty="0">
                <a:latin typeface="Museo Sans 100" panose="02000000000000000000" pitchFamily="50" charset="0"/>
              </a:rPr>
              <a:t>Maximiser l’utilisation</a:t>
            </a:r>
            <a:br>
              <a:rPr lang="fr-CH" sz="1050" dirty="0">
                <a:latin typeface="Museo Sans 100" panose="02000000000000000000" pitchFamily="50" charset="0"/>
              </a:rPr>
            </a:br>
            <a:r>
              <a:rPr lang="fr-CH" sz="1050" dirty="0">
                <a:latin typeface="Museo Sans 100" panose="02000000000000000000" pitchFamily="50" charset="0"/>
              </a:rPr>
              <a:t>Décomposer et recomposer</a:t>
            </a:r>
            <a:br>
              <a:rPr lang="fr-CH" sz="1050" dirty="0">
                <a:latin typeface="Museo Sans 100" panose="02000000000000000000" pitchFamily="50" charset="0"/>
              </a:rPr>
            </a:br>
            <a:endParaRPr lang="fr-CH" sz="1050" dirty="0">
              <a:latin typeface="Museo Sans 100" panose="02000000000000000000" pitchFamily="50" charset="0"/>
            </a:endParaRPr>
          </a:p>
          <a:p>
            <a:pPr algn="l"/>
            <a:r>
              <a:rPr lang="fr-CH" sz="1200" dirty="0">
                <a:latin typeface="Museo Sans 300" panose="02000000000000000000" pitchFamily="50" charset="0"/>
              </a:rPr>
              <a:t>NOUVELLE INFRASTRUCTURE SPORTIVE</a:t>
            </a:r>
          </a:p>
          <a:p>
            <a:pPr algn="l"/>
            <a:r>
              <a:rPr lang="fr-CH" sz="1050" dirty="0">
                <a:latin typeface="Museo Sans 100" panose="02000000000000000000" pitchFamily="50" charset="0"/>
              </a:rPr>
              <a:t>Terrains</a:t>
            </a:r>
            <a:br>
              <a:rPr lang="fr-CH" sz="1050" dirty="0">
                <a:latin typeface="Museo Sans 100" panose="02000000000000000000" pitchFamily="50" charset="0"/>
              </a:rPr>
            </a:br>
            <a:r>
              <a:rPr lang="fr-CH" sz="1050" dirty="0">
                <a:latin typeface="Museo Sans 100" panose="02000000000000000000" pitchFamily="50" charset="0"/>
              </a:rPr>
              <a:t>Circulation</a:t>
            </a:r>
            <a:br>
              <a:rPr lang="fr-CH" sz="1050" dirty="0">
                <a:latin typeface="Museo Sans 100" panose="02000000000000000000" pitchFamily="50" charset="0"/>
              </a:rPr>
            </a:br>
            <a:r>
              <a:rPr lang="fr-CH" sz="1050" dirty="0">
                <a:latin typeface="Museo Sans 100" panose="02000000000000000000" pitchFamily="50" charset="0"/>
              </a:rPr>
              <a:t>Gradins</a:t>
            </a:r>
            <a:br>
              <a:rPr lang="fr-CH" sz="1050" dirty="0">
                <a:latin typeface="Museo Sans 100" panose="02000000000000000000" pitchFamily="50" charset="0"/>
              </a:rPr>
            </a:br>
            <a:r>
              <a:rPr lang="fr-CH" sz="1050" dirty="0">
                <a:latin typeface="Museo Sans 100" panose="02000000000000000000" pitchFamily="50" charset="0"/>
              </a:rPr>
              <a:t>Techniques</a:t>
            </a:r>
          </a:p>
        </p:txBody>
      </p:sp>
    </p:spTree>
    <p:extLst>
      <p:ext uri="{BB962C8B-B14F-4D97-AF65-F5344CB8AC3E}">
        <p14:creationId xmlns:p14="http://schemas.microsoft.com/office/powerpoint/2010/main" val="2179748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REPENSER LE PARC</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Ouverture au public</a:t>
            </a:r>
            <a:endParaRPr lang="en-US" sz="1200" dirty="0">
              <a:latin typeface="Museo Sans 100" panose="02000000000000000000" pitchFamily="50" charset="0"/>
            </a:endParaRPr>
          </a:p>
        </p:txBody>
      </p:sp>
      <p:pic>
        <p:nvPicPr>
          <p:cNvPr id="5" name="Image 4" descr="Une image contenant extérieur, photo, vieux, roche&#10;&#10;Description générée automatiquement">
            <a:extLst>
              <a:ext uri="{FF2B5EF4-FFF2-40B4-BE49-F238E27FC236}">
                <a16:creationId xmlns:a16="http://schemas.microsoft.com/office/drawing/2014/main" id="{C27BEF65-2C64-4786-A2A0-6FD5DB7BB753}"/>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4654296" y="1408176"/>
            <a:ext cx="2883408" cy="4041648"/>
          </a:xfrm>
          <a:prstGeom prst="rect">
            <a:avLst/>
          </a:prstGeom>
        </p:spPr>
      </p:pic>
      <p:sp>
        <p:nvSpPr>
          <p:cNvPr id="6" name="Titre 1">
            <a:extLst>
              <a:ext uri="{FF2B5EF4-FFF2-40B4-BE49-F238E27FC236}">
                <a16:creationId xmlns:a16="http://schemas.microsoft.com/office/drawing/2014/main" id="{DF19D060-1CF0-4D76-B754-A8EA2D1C9EC5}"/>
              </a:ext>
            </a:extLst>
          </p:cNvPr>
          <p:cNvSpPr txBox="1">
            <a:spLocks/>
          </p:cNvSpPr>
          <p:nvPr/>
        </p:nvSpPr>
        <p:spPr>
          <a:xfrm>
            <a:off x="4654297" y="5715055"/>
            <a:ext cx="2984754" cy="258330"/>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baseline="30000" dirty="0">
                <a:latin typeface="Museo Sans 100" panose="02000000000000000000" pitchFamily="50" charset="0"/>
              </a:rPr>
              <a:t>« Contrary to the architect’s wishes, people were allowed to walk on the grass. »</a:t>
            </a:r>
          </a:p>
        </p:txBody>
      </p:sp>
    </p:spTree>
    <p:extLst>
      <p:ext uri="{BB962C8B-B14F-4D97-AF65-F5344CB8AC3E}">
        <p14:creationId xmlns:p14="http://schemas.microsoft.com/office/powerpoint/2010/main" val="1338527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Ceinture unificatrice</a:t>
            </a:r>
          </a:p>
        </p:txBody>
      </p:sp>
      <p:pic>
        <p:nvPicPr>
          <p:cNvPr id="5" name="Image 4" descr="Une image contenant sombre, lumière, orange, écran&#10;&#10;Description générée automatiquement">
            <a:extLst>
              <a:ext uri="{FF2B5EF4-FFF2-40B4-BE49-F238E27FC236}">
                <a16:creationId xmlns:a16="http://schemas.microsoft.com/office/drawing/2014/main" id="{858DF2E7-3D5A-4DCF-8604-4A68B2492E21}"/>
              </a:ext>
            </a:extLst>
          </p:cNvPr>
          <p:cNvPicPr>
            <a:picLocks noChangeAspect="1"/>
          </p:cNvPicPr>
          <p:nvPr/>
        </p:nvPicPr>
        <p:blipFill rotWithShape="1">
          <a:blip r:embed="rId3">
            <a:extLst>
              <a:ext uri="{28A0092B-C50C-407E-A947-70E740481C1C}">
                <a14:useLocalDpi xmlns:a14="http://schemas.microsoft.com/office/drawing/2010/main" val="0"/>
              </a:ext>
            </a:extLst>
          </a:blip>
          <a:srcRect l="16172" t="20840" r="13375" b="20840"/>
          <a:stretch/>
        </p:blipFill>
        <p:spPr>
          <a:xfrm>
            <a:off x="3938587" y="494291"/>
            <a:ext cx="4314826" cy="2526254"/>
          </a:xfrm>
          <a:prstGeom prst="rect">
            <a:avLst/>
          </a:prstGeom>
        </p:spPr>
      </p:pic>
      <p:pic>
        <p:nvPicPr>
          <p:cNvPr id="7" name="Image 6">
            <a:extLst>
              <a:ext uri="{FF2B5EF4-FFF2-40B4-BE49-F238E27FC236}">
                <a16:creationId xmlns:a16="http://schemas.microsoft.com/office/drawing/2014/main" id="{8C649A94-05E9-41E6-A88A-4B5F9C3EE0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3969" y="3577749"/>
            <a:ext cx="4084061" cy="2915125"/>
          </a:xfrm>
          <a:prstGeom prst="rect">
            <a:avLst/>
          </a:prstGeom>
        </p:spPr>
      </p:pic>
      <p:cxnSp>
        <p:nvCxnSpPr>
          <p:cNvPr id="9" name="Connecteur droit avec flèche 8">
            <a:extLst>
              <a:ext uri="{FF2B5EF4-FFF2-40B4-BE49-F238E27FC236}">
                <a16:creationId xmlns:a16="http://schemas.microsoft.com/office/drawing/2014/main" id="{87EDEF71-869B-4696-9B4B-F60ECD7F01BC}"/>
              </a:ext>
            </a:extLst>
          </p:cNvPr>
          <p:cNvCxnSpPr>
            <a:cxnSpLocks/>
          </p:cNvCxnSpPr>
          <p:nvPr/>
        </p:nvCxnSpPr>
        <p:spPr>
          <a:xfrm>
            <a:off x="6096000" y="3190875"/>
            <a:ext cx="0" cy="386874"/>
          </a:xfrm>
          <a:prstGeom prst="straightConnector1">
            <a:avLst/>
          </a:prstGeom>
          <a:ln w="9525" cap="flat" cmpd="sng" algn="ctr">
            <a:solidFill>
              <a:schemeClr val="dk1"/>
            </a:solidFill>
            <a:prstDash val="solid"/>
            <a:round/>
            <a:headEnd type="none" w="med" len="med"/>
            <a:tailEnd type="arrow" w="lg" len="lg"/>
          </a:ln>
        </p:spPr>
        <p:style>
          <a:lnRef idx="0">
            <a:scrgbClr r="0" g="0" b="0"/>
          </a:lnRef>
          <a:fillRef idx="0">
            <a:scrgbClr r="0" g="0" b="0"/>
          </a:fillRef>
          <a:effectRef idx="0">
            <a:scrgbClr r="0" g="0" b="0"/>
          </a:effectRef>
          <a:fontRef idx="minor">
            <a:schemeClr val="tx1"/>
          </a:fontRef>
        </p:style>
      </p:cxnSp>
      <p:sp>
        <p:nvSpPr>
          <p:cNvPr id="13" name="Titre 1">
            <a:extLst>
              <a:ext uri="{FF2B5EF4-FFF2-40B4-BE49-F238E27FC236}">
                <a16:creationId xmlns:a16="http://schemas.microsoft.com/office/drawing/2014/main" id="{C895DCDD-DD44-4AB7-B133-8168D4E0C0E5}"/>
              </a:ext>
            </a:extLst>
          </p:cNvPr>
          <p:cNvSpPr txBox="1">
            <a:spLocks/>
          </p:cNvSpPr>
          <p:nvPr/>
        </p:nvSpPr>
        <p:spPr>
          <a:xfrm>
            <a:off x="705196" y="365126"/>
            <a:ext cx="278614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200">
                <a:latin typeface="Museo Sans 700" panose="02000000000000000000" pitchFamily="50" charset="0"/>
              </a:rPr>
              <a:t>REPENSER LE PARC</a:t>
            </a:r>
            <a:endParaRPr lang="en-US" sz="1200" dirty="0">
              <a:latin typeface="Museo Sans 700" panose="02000000000000000000" pitchFamily="50" charset="0"/>
            </a:endParaRPr>
          </a:p>
        </p:txBody>
      </p:sp>
    </p:spTree>
    <p:extLst>
      <p:ext uri="{BB962C8B-B14F-4D97-AF65-F5344CB8AC3E}">
        <p14:creationId xmlns:p14="http://schemas.microsoft.com/office/powerpoint/2010/main" val="1869423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Intervention</a:t>
            </a:r>
          </a:p>
        </p:txBody>
      </p:sp>
      <p:pic>
        <p:nvPicPr>
          <p:cNvPr id="5" name="Image 4" descr="Une image contenant texte, carte&#10;&#10;Description générée automatiquement">
            <a:extLst>
              <a:ext uri="{FF2B5EF4-FFF2-40B4-BE49-F238E27FC236}">
                <a16:creationId xmlns:a16="http://schemas.microsoft.com/office/drawing/2014/main" id="{5AEF21BD-41DF-4035-954B-67AA228D40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4539" y="623456"/>
            <a:ext cx="7142921" cy="5996419"/>
          </a:xfrm>
          <a:prstGeom prst="rect">
            <a:avLst/>
          </a:prstGeom>
        </p:spPr>
      </p:pic>
      <p:sp>
        <p:nvSpPr>
          <p:cNvPr id="6" name="Forme libre : forme 5">
            <a:extLst>
              <a:ext uri="{FF2B5EF4-FFF2-40B4-BE49-F238E27FC236}">
                <a16:creationId xmlns:a16="http://schemas.microsoft.com/office/drawing/2014/main" id="{0E3ABEDD-D60A-4B21-8E26-E74788BC5659}"/>
              </a:ext>
            </a:extLst>
          </p:cNvPr>
          <p:cNvSpPr/>
          <p:nvPr/>
        </p:nvSpPr>
        <p:spPr>
          <a:xfrm>
            <a:off x="6562725" y="2566988"/>
            <a:ext cx="819150" cy="747712"/>
          </a:xfrm>
          <a:custGeom>
            <a:avLst/>
            <a:gdLst>
              <a:gd name="connsiteX0" fmla="*/ 819150 w 819150"/>
              <a:gd name="connsiteY0" fmla="*/ 609600 h 747712"/>
              <a:gd name="connsiteX1" fmla="*/ 550069 w 819150"/>
              <a:gd name="connsiteY1" fmla="*/ 690562 h 747712"/>
              <a:gd name="connsiteX2" fmla="*/ 290513 w 819150"/>
              <a:gd name="connsiteY2" fmla="*/ 726281 h 747712"/>
              <a:gd name="connsiteX3" fmla="*/ 154781 w 819150"/>
              <a:gd name="connsiteY3" fmla="*/ 747712 h 747712"/>
              <a:gd name="connsiteX4" fmla="*/ 111919 w 819150"/>
              <a:gd name="connsiteY4" fmla="*/ 469106 h 747712"/>
              <a:gd name="connsiteX5" fmla="*/ 0 w 819150"/>
              <a:gd name="connsiteY5" fmla="*/ 269081 h 747712"/>
              <a:gd name="connsiteX6" fmla="*/ 490538 w 819150"/>
              <a:gd name="connsiteY6" fmla="*/ 0 h 747712"/>
              <a:gd name="connsiteX7" fmla="*/ 733425 w 819150"/>
              <a:gd name="connsiteY7" fmla="*/ 426243 h 747712"/>
              <a:gd name="connsiteX8" fmla="*/ 819150 w 819150"/>
              <a:gd name="connsiteY8" fmla="*/ 609600 h 74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150" h="747712">
                <a:moveTo>
                  <a:pt x="819150" y="609600"/>
                </a:moveTo>
                <a:lnTo>
                  <a:pt x="550069" y="690562"/>
                </a:lnTo>
                <a:lnTo>
                  <a:pt x="290513" y="726281"/>
                </a:lnTo>
                <a:lnTo>
                  <a:pt x="154781" y="747712"/>
                </a:lnTo>
                <a:lnTo>
                  <a:pt x="111919" y="469106"/>
                </a:lnTo>
                <a:lnTo>
                  <a:pt x="0" y="269081"/>
                </a:lnTo>
                <a:lnTo>
                  <a:pt x="490538" y="0"/>
                </a:lnTo>
                <a:lnTo>
                  <a:pt x="733425" y="426243"/>
                </a:lnTo>
                <a:lnTo>
                  <a:pt x="819150" y="609600"/>
                </a:lnTo>
                <a:close/>
              </a:path>
            </a:pathLst>
          </a:custGeom>
          <a:noFill/>
          <a:ln w="28575" cap="flat" cmpd="sng" algn="ctr">
            <a:solidFill>
              <a:schemeClr val="accent6">
                <a:lumMod val="75000"/>
              </a:schemeClr>
            </a:solidFill>
            <a:prstDash val="solid"/>
            <a:round/>
            <a:headEnd type="none" w="med" len="med"/>
            <a:tailEnd type="none" w="med" len="med"/>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9" name="Titre 1">
            <a:extLst>
              <a:ext uri="{FF2B5EF4-FFF2-40B4-BE49-F238E27FC236}">
                <a16:creationId xmlns:a16="http://schemas.microsoft.com/office/drawing/2014/main" id="{F48A2CC7-EF9F-4BE6-94B9-9D6CC71F16FD}"/>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REPENSER LE PARC</a:t>
            </a:r>
            <a:endParaRPr lang="en-US" sz="1200" dirty="0">
              <a:latin typeface="Museo Sans 700" panose="02000000000000000000" pitchFamily="50" charset="0"/>
            </a:endParaRPr>
          </a:p>
        </p:txBody>
      </p:sp>
    </p:spTree>
    <p:extLst>
      <p:ext uri="{BB962C8B-B14F-4D97-AF65-F5344CB8AC3E}">
        <p14:creationId xmlns:p14="http://schemas.microsoft.com/office/powerpoint/2010/main" val="37409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Intervention</a:t>
            </a:r>
          </a:p>
        </p:txBody>
      </p:sp>
      <p:sp>
        <p:nvSpPr>
          <p:cNvPr id="9" name="Titre 1">
            <a:extLst>
              <a:ext uri="{FF2B5EF4-FFF2-40B4-BE49-F238E27FC236}">
                <a16:creationId xmlns:a16="http://schemas.microsoft.com/office/drawing/2014/main" id="{F48A2CC7-EF9F-4BE6-94B9-9D6CC71F16FD}"/>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REPENSER LE PARC</a:t>
            </a:r>
            <a:endParaRPr lang="en-US" sz="1200" dirty="0">
              <a:latin typeface="Museo Sans 700" panose="02000000000000000000" pitchFamily="50" charset="0"/>
            </a:endParaRPr>
          </a:p>
        </p:txBody>
      </p:sp>
      <p:pic>
        <p:nvPicPr>
          <p:cNvPr id="8" name="Image 7" descr="Une image contenant herbe, extérieur, mouton, bâtiment&#10;&#10;Description générée automatiquement">
            <a:extLst>
              <a:ext uri="{FF2B5EF4-FFF2-40B4-BE49-F238E27FC236}">
                <a16:creationId xmlns:a16="http://schemas.microsoft.com/office/drawing/2014/main" id="{0D5E8405-5D0A-4C4E-8922-68508FCF84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485" y="3741048"/>
            <a:ext cx="4277360" cy="2851573"/>
          </a:xfrm>
          <a:prstGeom prst="rect">
            <a:avLst/>
          </a:prstGeom>
        </p:spPr>
      </p:pic>
      <p:pic>
        <p:nvPicPr>
          <p:cNvPr id="15" name="Image 14" descr="Une image contenant extérieur, herbe, champ, arbre&#10;&#10;Description générée automatiquement">
            <a:extLst>
              <a:ext uri="{FF2B5EF4-FFF2-40B4-BE49-F238E27FC236}">
                <a16:creationId xmlns:a16="http://schemas.microsoft.com/office/drawing/2014/main" id="{AED7987A-E4FD-46DE-9A08-A8A28F51DC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0155" y="3741048"/>
            <a:ext cx="4277360" cy="2851573"/>
          </a:xfrm>
          <a:prstGeom prst="rect">
            <a:avLst/>
          </a:prstGeom>
        </p:spPr>
      </p:pic>
      <p:pic>
        <p:nvPicPr>
          <p:cNvPr id="17" name="Image 16" descr="Une image contenant extérieur, herbe, champ, mouton&#10;&#10;Description générée automatiquement">
            <a:extLst>
              <a:ext uri="{FF2B5EF4-FFF2-40B4-BE49-F238E27FC236}">
                <a16:creationId xmlns:a16="http://schemas.microsoft.com/office/drawing/2014/main" id="{2BC046B2-A7FD-488F-9648-61138B1284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0155" y="623456"/>
            <a:ext cx="4277360" cy="2851573"/>
          </a:xfrm>
          <a:prstGeom prst="rect">
            <a:avLst/>
          </a:prstGeom>
        </p:spPr>
      </p:pic>
      <p:pic>
        <p:nvPicPr>
          <p:cNvPr id="3" name="Image 2" descr="Une image contenant bâtiment, stade, jeu&#10;&#10;Description générée automatiquement">
            <a:extLst>
              <a:ext uri="{FF2B5EF4-FFF2-40B4-BE49-F238E27FC236}">
                <a16:creationId xmlns:a16="http://schemas.microsoft.com/office/drawing/2014/main" id="{3068AB57-0C44-444A-8E58-D2A0CC31F841}"/>
              </a:ext>
            </a:extLst>
          </p:cNvPr>
          <p:cNvPicPr>
            <a:picLocks noChangeAspect="1"/>
          </p:cNvPicPr>
          <p:nvPr/>
        </p:nvPicPr>
        <p:blipFill rotWithShape="1">
          <a:blip r:embed="rId6">
            <a:extLst>
              <a:ext uri="{28A0092B-C50C-407E-A947-70E740481C1C}">
                <a14:useLocalDpi xmlns:a14="http://schemas.microsoft.com/office/drawing/2010/main" val="0"/>
              </a:ext>
            </a:extLst>
          </a:blip>
          <a:srcRect b="4292"/>
          <a:stretch/>
        </p:blipFill>
        <p:spPr>
          <a:xfrm>
            <a:off x="1244485" y="623457"/>
            <a:ext cx="4277360" cy="2851572"/>
          </a:xfrm>
          <a:prstGeom prst="rect">
            <a:avLst/>
          </a:prstGeom>
        </p:spPr>
      </p:pic>
    </p:spTree>
    <p:extLst>
      <p:ext uri="{BB962C8B-B14F-4D97-AF65-F5344CB8AC3E}">
        <p14:creationId xmlns:p14="http://schemas.microsoft.com/office/powerpoint/2010/main" val="3379339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a:extLst>
              <a:ext uri="{FF2B5EF4-FFF2-40B4-BE49-F238E27FC236}">
                <a16:creationId xmlns:a16="http://schemas.microsoft.com/office/drawing/2014/main" id="{B74B1DCE-75AA-4D0C-BC18-4C934907758A}"/>
              </a:ext>
            </a:extLst>
          </p:cNvPr>
          <p:cNvSpPr>
            <a:spLocks noGrp="1"/>
          </p:cNvSpPr>
          <p:nvPr>
            <p:ph type="subTitle" idx="1"/>
          </p:nvPr>
        </p:nvSpPr>
        <p:spPr>
          <a:xfrm>
            <a:off x="5145757" y="2080808"/>
            <a:ext cx="3093676" cy="3871105"/>
          </a:xfrm>
        </p:spPr>
        <p:txBody>
          <a:bodyPr>
            <a:normAutofit/>
          </a:bodyPr>
          <a:lstStyle/>
          <a:p>
            <a:pPr algn="l"/>
            <a:r>
              <a:rPr lang="fr-CH" sz="1200" dirty="0">
                <a:latin typeface="Museo Sans 300" panose="02000000000000000000" pitchFamily="50" charset="0"/>
              </a:rPr>
              <a:t>OLYMPIAPARK</a:t>
            </a:r>
          </a:p>
          <a:p>
            <a:pPr algn="l">
              <a:lnSpc>
                <a:spcPct val="100000"/>
              </a:lnSpc>
            </a:pPr>
            <a:r>
              <a:rPr lang="fr-CH" sz="1050" dirty="0">
                <a:latin typeface="Museo Sans 100" panose="02000000000000000000" pitchFamily="50" charset="0"/>
              </a:rPr>
              <a:t>Histoire d’évolution</a:t>
            </a:r>
            <a:br>
              <a:rPr lang="fr-CH" sz="1050" dirty="0">
                <a:latin typeface="Museo Sans 100" panose="02000000000000000000" pitchFamily="50" charset="0"/>
              </a:rPr>
            </a:br>
            <a:r>
              <a:rPr lang="fr-CH" sz="1050" dirty="0">
                <a:latin typeface="Museo Sans 100" panose="02000000000000000000" pitchFamily="50" charset="0"/>
              </a:rPr>
              <a:t>Une île connectée</a:t>
            </a:r>
            <a:br>
              <a:rPr lang="fr-CH" sz="1050" dirty="0">
                <a:latin typeface="Museo Sans 100" panose="02000000000000000000" pitchFamily="50" charset="0"/>
              </a:rPr>
            </a:br>
            <a:r>
              <a:rPr lang="fr-CH" sz="1050" dirty="0">
                <a:latin typeface="Museo Sans 100" panose="02000000000000000000" pitchFamily="50" charset="0"/>
              </a:rPr>
              <a:t>Site à deux vitesses</a:t>
            </a:r>
            <a:br>
              <a:rPr lang="fr-CH" sz="1050" dirty="0">
                <a:latin typeface="Museo Sans 100" panose="02000000000000000000" pitchFamily="50" charset="0"/>
              </a:rPr>
            </a:br>
            <a:endParaRPr lang="fr-CH" sz="1050" dirty="0">
              <a:latin typeface="Museo Sans 100" panose="02000000000000000000" pitchFamily="50" charset="0"/>
            </a:endParaRPr>
          </a:p>
          <a:p>
            <a:pPr algn="l">
              <a:lnSpc>
                <a:spcPct val="100000"/>
              </a:lnSpc>
            </a:pPr>
            <a:r>
              <a:rPr lang="fr-CH" sz="1200" dirty="0">
                <a:latin typeface="Museo Sans 300" panose="02000000000000000000" pitchFamily="50" charset="0"/>
              </a:rPr>
              <a:t>REPENSER LE PARC</a:t>
            </a:r>
          </a:p>
          <a:p>
            <a:pPr algn="l">
              <a:lnSpc>
                <a:spcPct val="100000"/>
              </a:lnSpc>
            </a:pPr>
            <a:r>
              <a:rPr lang="fr-CH" sz="1050" dirty="0">
                <a:latin typeface="Museo Sans 100" panose="02000000000000000000" pitchFamily="50" charset="0"/>
              </a:rPr>
              <a:t>Ouverture au public</a:t>
            </a:r>
            <a:br>
              <a:rPr lang="fr-CH" sz="1050" dirty="0">
                <a:latin typeface="Museo Sans 100" panose="02000000000000000000" pitchFamily="50" charset="0"/>
              </a:rPr>
            </a:br>
            <a:r>
              <a:rPr lang="fr-CH" sz="1050" dirty="0">
                <a:latin typeface="Museo Sans 100" panose="02000000000000000000" pitchFamily="50" charset="0"/>
              </a:rPr>
              <a:t>Anneau unificateur</a:t>
            </a:r>
            <a:br>
              <a:rPr lang="fr-CH" sz="1050" dirty="0">
                <a:latin typeface="Museo Sans 100" panose="02000000000000000000" pitchFamily="50" charset="0"/>
              </a:rPr>
            </a:br>
            <a:r>
              <a:rPr lang="fr-CH" sz="1050" dirty="0">
                <a:latin typeface="Museo Sans 100" panose="02000000000000000000" pitchFamily="50" charset="0"/>
              </a:rPr>
              <a:t>Intervention</a:t>
            </a:r>
            <a:br>
              <a:rPr lang="fr-CH" sz="1050" dirty="0">
                <a:latin typeface="Museo Sans 100" panose="02000000000000000000" pitchFamily="50" charset="0"/>
              </a:rPr>
            </a:br>
            <a:br>
              <a:rPr lang="fr-CH" sz="1050" dirty="0">
                <a:latin typeface="Museo Sans 100" panose="02000000000000000000" pitchFamily="50" charset="0"/>
              </a:rPr>
            </a:br>
            <a:r>
              <a:rPr lang="fr-CH" sz="1200" dirty="0">
                <a:latin typeface="Museo Sans 700" panose="02000000000000000000" pitchFamily="50" charset="0"/>
              </a:rPr>
              <a:t>REPENSER LE STADE</a:t>
            </a:r>
          </a:p>
          <a:p>
            <a:pPr algn="l"/>
            <a:r>
              <a:rPr lang="fr-CH" sz="1050" dirty="0">
                <a:latin typeface="Museo Sans 100" panose="02000000000000000000" pitchFamily="50" charset="0"/>
              </a:rPr>
              <a:t>Maximiser l’utilisation</a:t>
            </a:r>
            <a:br>
              <a:rPr lang="fr-CH" sz="1050" dirty="0">
                <a:latin typeface="Museo Sans 100" panose="02000000000000000000" pitchFamily="50" charset="0"/>
              </a:rPr>
            </a:br>
            <a:r>
              <a:rPr lang="fr-CH" sz="1050" dirty="0">
                <a:latin typeface="Museo Sans 100" panose="02000000000000000000" pitchFamily="50" charset="0"/>
              </a:rPr>
              <a:t>Décomposer et recomposer</a:t>
            </a:r>
            <a:br>
              <a:rPr lang="fr-CH" sz="1050" dirty="0">
                <a:latin typeface="Museo Sans 100" panose="02000000000000000000" pitchFamily="50" charset="0"/>
              </a:rPr>
            </a:br>
            <a:endParaRPr lang="fr-CH" sz="1050" dirty="0">
              <a:latin typeface="Museo Sans 100" panose="02000000000000000000" pitchFamily="50" charset="0"/>
            </a:endParaRPr>
          </a:p>
          <a:p>
            <a:pPr algn="l"/>
            <a:r>
              <a:rPr lang="fr-CH" sz="1200" dirty="0">
                <a:latin typeface="Museo Sans 300" panose="02000000000000000000" pitchFamily="50" charset="0"/>
              </a:rPr>
              <a:t>NOUVELLE INFRASTRUCTURE SPORTIVE</a:t>
            </a:r>
          </a:p>
          <a:p>
            <a:pPr algn="l"/>
            <a:r>
              <a:rPr lang="fr-CH" sz="1050" dirty="0">
                <a:latin typeface="Museo Sans 100" panose="02000000000000000000" pitchFamily="50" charset="0"/>
              </a:rPr>
              <a:t>Terrains</a:t>
            </a:r>
            <a:br>
              <a:rPr lang="fr-CH" sz="1050" dirty="0">
                <a:latin typeface="Museo Sans 100" panose="02000000000000000000" pitchFamily="50" charset="0"/>
              </a:rPr>
            </a:br>
            <a:r>
              <a:rPr lang="fr-CH" sz="1050" dirty="0">
                <a:latin typeface="Museo Sans 100" panose="02000000000000000000" pitchFamily="50" charset="0"/>
              </a:rPr>
              <a:t>Circulation</a:t>
            </a:r>
            <a:br>
              <a:rPr lang="fr-CH" sz="1050" dirty="0">
                <a:latin typeface="Museo Sans 100" panose="02000000000000000000" pitchFamily="50" charset="0"/>
              </a:rPr>
            </a:br>
            <a:r>
              <a:rPr lang="fr-CH" sz="1050" dirty="0">
                <a:latin typeface="Museo Sans 100" panose="02000000000000000000" pitchFamily="50" charset="0"/>
              </a:rPr>
              <a:t>Gradins</a:t>
            </a:r>
            <a:br>
              <a:rPr lang="fr-CH" sz="1050" dirty="0">
                <a:latin typeface="Museo Sans 100" panose="02000000000000000000" pitchFamily="50" charset="0"/>
              </a:rPr>
            </a:br>
            <a:r>
              <a:rPr lang="fr-CH" sz="1050" dirty="0">
                <a:latin typeface="Museo Sans 100" panose="02000000000000000000" pitchFamily="50" charset="0"/>
              </a:rPr>
              <a:t>Techniques</a:t>
            </a:r>
          </a:p>
        </p:txBody>
      </p:sp>
    </p:spTree>
    <p:extLst>
      <p:ext uri="{BB962C8B-B14F-4D97-AF65-F5344CB8AC3E}">
        <p14:creationId xmlns:p14="http://schemas.microsoft.com/office/powerpoint/2010/main" val="887782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REPENSER LE STADE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Maximiser l’utilisation</a:t>
            </a:r>
          </a:p>
        </p:txBody>
      </p:sp>
      <p:sp>
        <p:nvSpPr>
          <p:cNvPr id="3" name="ZoneTexte 2">
            <a:extLst>
              <a:ext uri="{FF2B5EF4-FFF2-40B4-BE49-F238E27FC236}">
                <a16:creationId xmlns:a16="http://schemas.microsoft.com/office/drawing/2014/main" id="{5E5AD068-F919-4CCE-9F5C-C5244B11AA23}"/>
              </a:ext>
            </a:extLst>
          </p:cNvPr>
          <p:cNvSpPr txBox="1"/>
          <p:nvPr/>
        </p:nvSpPr>
        <p:spPr>
          <a:xfrm>
            <a:off x="3844414" y="4601498"/>
            <a:ext cx="6469625" cy="1107996"/>
          </a:xfrm>
          <a:prstGeom prst="rect">
            <a:avLst/>
          </a:prstGeom>
          <a:noFill/>
        </p:spPr>
        <p:txBody>
          <a:bodyPr wrap="square" rtlCol="0">
            <a:spAutoFit/>
          </a:bodyPr>
          <a:lstStyle/>
          <a:p>
            <a:r>
              <a:rPr lang="fr-CH" dirty="0">
                <a:latin typeface="Museo Sans 700" panose="02000000000000000000" pitchFamily="50" charset="0"/>
              </a:rPr>
              <a:t> 95%		</a:t>
            </a:r>
            <a:r>
              <a:rPr lang="fr-CH" dirty="0">
                <a:latin typeface="Museo Sans 700" panose="02000000000000000000" pitchFamily="50" charset="0"/>
                <a:sym typeface="Wingdings" panose="05000000000000000000" pitchFamily="2" charset="2"/>
              </a:rPr>
              <a:t>	</a:t>
            </a:r>
            <a:r>
              <a:rPr lang="fr-CH" dirty="0">
                <a:latin typeface="Museo Sans 700" panose="02000000000000000000" pitchFamily="50" charset="0"/>
              </a:rPr>
              <a:t>Rien</a:t>
            </a:r>
          </a:p>
          <a:p>
            <a:r>
              <a:rPr lang="fr-CH" sz="4800" dirty="0">
                <a:latin typeface="Museo Sans 700" panose="02000000000000000000" pitchFamily="50" charset="0"/>
              </a:rPr>
              <a:t>5%		</a:t>
            </a:r>
            <a:r>
              <a:rPr lang="fr-CH" dirty="0">
                <a:latin typeface="Museo Sans 700" panose="02000000000000000000" pitchFamily="50" charset="0"/>
                <a:sym typeface="Wingdings" panose="05000000000000000000" pitchFamily="2" charset="2"/>
              </a:rPr>
              <a:t></a:t>
            </a:r>
            <a:r>
              <a:rPr lang="fr-CH" sz="4800" dirty="0">
                <a:latin typeface="Museo Sans 700" panose="02000000000000000000" pitchFamily="50" charset="0"/>
                <a:sym typeface="Wingdings" panose="05000000000000000000" pitchFamily="2" charset="2"/>
              </a:rPr>
              <a:t>	Evénement</a:t>
            </a:r>
            <a:endParaRPr lang="en-US" sz="4800" dirty="0">
              <a:latin typeface="Museo Sans 700" panose="02000000000000000000" pitchFamily="50" charset="0"/>
            </a:endParaRPr>
          </a:p>
        </p:txBody>
      </p:sp>
      <p:pic>
        <p:nvPicPr>
          <p:cNvPr id="6" name="Image 5">
            <a:extLst>
              <a:ext uri="{FF2B5EF4-FFF2-40B4-BE49-F238E27FC236}">
                <a16:creationId xmlns:a16="http://schemas.microsoft.com/office/drawing/2014/main" id="{B5E3E3C1-A454-4E2A-A82F-B9F62922790E}"/>
              </a:ext>
            </a:extLst>
          </p:cNvPr>
          <p:cNvPicPr>
            <a:picLocks noChangeAspect="1"/>
          </p:cNvPicPr>
          <p:nvPr/>
        </p:nvPicPr>
        <p:blipFill rotWithShape="1">
          <a:blip r:embed="rId3">
            <a:extLst>
              <a:ext uri="{28A0092B-C50C-407E-A947-70E740481C1C}">
                <a14:useLocalDpi xmlns:a14="http://schemas.microsoft.com/office/drawing/2010/main" val="0"/>
              </a:ext>
            </a:extLst>
          </a:blip>
          <a:srcRect b="11668"/>
          <a:stretch/>
        </p:blipFill>
        <p:spPr>
          <a:xfrm>
            <a:off x="4866474" y="1876426"/>
            <a:ext cx="2603546" cy="1959436"/>
          </a:xfrm>
          <a:prstGeom prst="rect">
            <a:avLst/>
          </a:prstGeom>
        </p:spPr>
      </p:pic>
      <p:sp>
        <p:nvSpPr>
          <p:cNvPr id="7" name="ZoneTexte 6">
            <a:extLst>
              <a:ext uri="{FF2B5EF4-FFF2-40B4-BE49-F238E27FC236}">
                <a16:creationId xmlns:a16="http://schemas.microsoft.com/office/drawing/2014/main" id="{796737EB-2E3A-44F2-BE20-73509C2C9413}"/>
              </a:ext>
            </a:extLst>
          </p:cNvPr>
          <p:cNvSpPr txBox="1"/>
          <p:nvPr/>
        </p:nvSpPr>
        <p:spPr>
          <a:xfrm>
            <a:off x="3844414" y="4534833"/>
            <a:ext cx="6469625" cy="1107996"/>
          </a:xfrm>
          <a:prstGeom prst="rect">
            <a:avLst/>
          </a:prstGeom>
          <a:solidFill>
            <a:schemeClr val="bg1"/>
          </a:solidFill>
        </p:spPr>
        <p:txBody>
          <a:bodyPr wrap="square" rtlCol="0">
            <a:spAutoFit/>
          </a:bodyPr>
          <a:lstStyle/>
          <a:p>
            <a:r>
              <a:rPr lang="fr-CH" sz="4800" dirty="0">
                <a:latin typeface="Museo Sans 700" panose="02000000000000000000" pitchFamily="50" charset="0"/>
              </a:rPr>
              <a:t>95%</a:t>
            </a:r>
            <a:r>
              <a:rPr lang="fr-CH" dirty="0">
                <a:latin typeface="Museo Sans 700" panose="02000000000000000000" pitchFamily="50" charset="0"/>
              </a:rPr>
              <a:t>	</a:t>
            </a:r>
            <a:r>
              <a:rPr lang="fr-CH" dirty="0">
                <a:latin typeface="Museo Sans 700" panose="02000000000000000000" pitchFamily="50" charset="0"/>
                <a:sym typeface="Wingdings" panose="05000000000000000000" pitchFamily="2" charset="2"/>
              </a:rPr>
              <a:t>	</a:t>
            </a:r>
            <a:r>
              <a:rPr lang="fr-CH" sz="4800" dirty="0">
                <a:latin typeface="Museo Sans 700" panose="02000000000000000000" pitchFamily="50" charset="0"/>
              </a:rPr>
              <a:t>Fermé</a:t>
            </a:r>
          </a:p>
          <a:p>
            <a:r>
              <a:rPr lang="fr-CH" dirty="0">
                <a:latin typeface="Museo Sans 700" panose="02000000000000000000" pitchFamily="50" charset="0"/>
              </a:rPr>
              <a:t>5%		</a:t>
            </a:r>
            <a:r>
              <a:rPr lang="fr-CH" dirty="0">
                <a:latin typeface="Museo Sans 700" panose="02000000000000000000" pitchFamily="50" charset="0"/>
                <a:sym typeface="Wingdings" panose="05000000000000000000" pitchFamily="2" charset="2"/>
              </a:rPr>
              <a:t>	Ouvert</a:t>
            </a:r>
            <a:endParaRPr lang="en-US" dirty="0">
              <a:latin typeface="Museo Sans 700" panose="02000000000000000000" pitchFamily="50" charset="0"/>
            </a:endParaRPr>
          </a:p>
        </p:txBody>
      </p:sp>
    </p:spTree>
    <p:extLst>
      <p:ext uri="{BB962C8B-B14F-4D97-AF65-F5344CB8AC3E}">
        <p14:creationId xmlns:p14="http://schemas.microsoft.com/office/powerpoint/2010/main" val="194813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REPENSER LE STADE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Maximiser l’utilisation</a:t>
            </a:r>
          </a:p>
        </p:txBody>
      </p:sp>
      <p:sp>
        <p:nvSpPr>
          <p:cNvPr id="7" name="ZoneTexte 6">
            <a:extLst>
              <a:ext uri="{FF2B5EF4-FFF2-40B4-BE49-F238E27FC236}">
                <a16:creationId xmlns:a16="http://schemas.microsoft.com/office/drawing/2014/main" id="{796737EB-2E3A-44F2-BE20-73509C2C9413}"/>
              </a:ext>
            </a:extLst>
          </p:cNvPr>
          <p:cNvSpPr txBox="1"/>
          <p:nvPr/>
        </p:nvSpPr>
        <p:spPr>
          <a:xfrm>
            <a:off x="3844414" y="4534833"/>
            <a:ext cx="6469625" cy="830997"/>
          </a:xfrm>
          <a:prstGeom prst="rect">
            <a:avLst/>
          </a:prstGeom>
          <a:solidFill>
            <a:schemeClr val="bg1"/>
          </a:solidFill>
        </p:spPr>
        <p:txBody>
          <a:bodyPr wrap="square" rtlCol="0">
            <a:spAutoFit/>
          </a:bodyPr>
          <a:lstStyle/>
          <a:p>
            <a:r>
              <a:rPr lang="fr-CH" sz="4800" dirty="0">
                <a:latin typeface="Museo Sans 700" panose="02000000000000000000" pitchFamily="50" charset="0"/>
              </a:rPr>
              <a:t>100%</a:t>
            </a:r>
            <a:r>
              <a:rPr lang="fr-CH" dirty="0">
                <a:latin typeface="Museo Sans 700" panose="02000000000000000000" pitchFamily="50" charset="0"/>
              </a:rPr>
              <a:t>	</a:t>
            </a:r>
            <a:r>
              <a:rPr lang="fr-CH" dirty="0">
                <a:latin typeface="Museo Sans 700" panose="02000000000000000000" pitchFamily="50" charset="0"/>
                <a:sym typeface="Wingdings" panose="05000000000000000000" pitchFamily="2" charset="2"/>
              </a:rPr>
              <a:t>	</a:t>
            </a:r>
            <a:r>
              <a:rPr lang="fr-CH" sz="4800" dirty="0">
                <a:latin typeface="Museo Sans 700" panose="02000000000000000000" pitchFamily="50" charset="0"/>
                <a:sym typeface="Wingdings" panose="05000000000000000000" pitchFamily="2" charset="2"/>
              </a:rPr>
              <a:t>Utilisation</a:t>
            </a:r>
            <a:endParaRPr lang="fr-CH" sz="4800" dirty="0">
              <a:latin typeface="Museo Sans 700" panose="02000000000000000000" pitchFamily="50" charset="0"/>
            </a:endParaRPr>
          </a:p>
        </p:txBody>
      </p:sp>
      <p:pic>
        <p:nvPicPr>
          <p:cNvPr id="8" name="Image 7" descr="Une image contenant dessin&#10;&#10;Description générée automatiquement">
            <a:extLst>
              <a:ext uri="{FF2B5EF4-FFF2-40B4-BE49-F238E27FC236}">
                <a16:creationId xmlns:a16="http://schemas.microsoft.com/office/drawing/2014/main" id="{C1D7B4F8-8C9A-4E67-BE26-19A2A7453E2B}"/>
              </a:ext>
            </a:extLst>
          </p:cNvPr>
          <p:cNvPicPr>
            <a:picLocks noChangeAspect="1"/>
          </p:cNvPicPr>
          <p:nvPr/>
        </p:nvPicPr>
        <p:blipFill rotWithShape="1">
          <a:blip r:embed="rId3">
            <a:extLst>
              <a:ext uri="{28A0092B-C50C-407E-A947-70E740481C1C}">
                <a14:useLocalDpi xmlns:a14="http://schemas.microsoft.com/office/drawing/2010/main" val="0"/>
              </a:ext>
            </a:extLst>
          </a:blip>
          <a:srcRect l="6828" r="11313" b="5324"/>
          <a:stretch/>
        </p:blipFill>
        <p:spPr>
          <a:xfrm>
            <a:off x="5183584" y="1401396"/>
            <a:ext cx="2083108" cy="2355498"/>
          </a:xfrm>
          <a:prstGeom prst="rect">
            <a:avLst/>
          </a:prstGeom>
        </p:spPr>
      </p:pic>
    </p:spTree>
    <p:extLst>
      <p:ext uri="{BB962C8B-B14F-4D97-AF65-F5344CB8AC3E}">
        <p14:creationId xmlns:p14="http://schemas.microsoft.com/office/powerpoint/2010/main" val="824610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REPENSER LE STADE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Maximiser l’utilisation</a:t>
            </a:r>
          </a:p>
        </p:txBody>
      </p:sp>
      <p:pic>
        <p:nvPicPr>
          <p:cNvPr id="5" name="Image 4" descr="Une image contenant texte, carte, dessin&#10;&#10;Description générée automatiquement">
            <a:extLst>
              <a:ext uri="{FF2B5EF4-FFF2-40B4-BE49-F238E27FC236}">
                <a16:creationId xmlns:a16="http://schemas.microsoft.com/office/drawing/2014/main" id="{158CAA28-8C10-47C2-AAEC-EF8F09344220}"/>
              </a:ext>
            </a:extLst>
          </p:cNvPr>
          <p:cNvPicPr>
            <a:picLocks noChangeAspect="1"/>
          </p:cNvPicPr>
          <p:nvPr/>
        </p:nvPicPr>
        <p:blipFill rotWithShape="1">
          <a:blip r:embed="rId3">
            <a:extLst>
              <a:ext uri="{28A0092B-C50C-407E-A947-70E740481C1C}">
                <a14:useLocalDpi xmlns:a14="http://schemas.microsoft.com/office/drawing/2010/main" val="0"/>
              </a:ext>
            </a:extLst>
          </a:blip>
          <a:srcRect r="3751"/>
          <a:stretch/>
        </p:blipFill>
        <p:spPr>
          <a:xfrm>
            <a:off x="2905507" y="1246251"/>
            <a:ext cx="7286244" cy="5353765"/>
          </a:xfrm>
          <a:prstGeom prst="rect">
            <a:avLst/>
          </a:prstGeom>
        </p:spPr>
      </p:pic>
    </p:spTree>
    <p:extLst>
      <p:ext uri="{BB962C8B-B14F-4D97-AF65-F5344CB8AC3E}">
        <p14:creationId xmlns:p14="http://schemas.microsoft.com/office/powerpoint/2010/main" val="2533944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REPENSER LE STADE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Décomposer et recomposer</a:t>
            </a:r>
          </a:p>
        </p:txBody>
      </p:sp>
      <p:pic>
        <p:nvPicPr>
          <p:cNvPr id="5" name="Image 4">
            <a:extLst>
              <a:ext uri="{FF2B5EF4-FFF2-40B4-BE49-F238E27FC236}">
                <a16:creationId xmlns:a16="http://schemas.microsoft.com/office/drawing/2014/main" id="{290B2A34-5A3D-4064-9A9E-7434DCF5D034}"/>
              </a:ext>
            </a:extLst>
          </p:cNvPr>
          <p:cNvPicPr>
            <a:picLocks noChangeAspect="1"/>
          </p:cNvPicPr>
          <p:nvPr/>
        </p:nvPicPr>
        <p:blipFill rotWithShape="1">
          <a:blip r:embed="rId3">
            <a:extLst>
              <a:ext uri="{28A0092B-C50C-407E-A947-70E740481C1C}">
                <a14:useLocalDpi xmlns:a14="http://schemas.microsoft.com/office/drawing/2010/main" val="0"/>
              </a:ext>
            </a:extLst>
          </a:blip>
          <a:srcRect l="5199" t="26953" r="53315" b="22867"/>
          <a:stretch/>
        </p:blipFill>
        <p:spPr>
          <a:xfrm>
            <a:off x="786581" y="1966451"/>
            <a:ext cx="4552336" cy="3441291"/>
          </a:xfrm>
          <a:prstGeom prst="rect">
            <a:avLst/>
          </a:prstGeom>
        </p:spPr>
      </p:pic>
      <p:pic>
        <p:nvPicPr>
          <p:cNvPr id="6" name="Image 5">
            <a:extLst>
              <a:ext uri="{FF2B5EF4-FFF2-40B4-BE49-F238E27FC236}">
                <a16:creationId xmlns:a16="http://schemas.microsoft.com/office/drawing/2014/main" id="{C0216462-5726-4A4C-ABF4-22EC09E215FC}"/>
              </a:ext>
            </a:extLst>
          </p:cNvPr>
          <p:cNvPicPr>
            <a:picLocks noChangeAspect="1"/>
          </p:cNvPicPr>
          <p:nvPr/>
        </p:nvPicPr>
        <p:blipFill rotWithShape="1">
          <a:blip r:embed="rId3">
            <a:extLst>
              <a:ext uri="{28A0092B-C50C-407E-A947-70E740481C1C}">
                <a14:useLocalDpi xmlns:a14="http://schemas.microsoft.com/office/drawing/2010/main" val="0"/>
              </a:ext>
            </a:extLst>
          </a:blip>
          <a:srcRect l="61603" t="26953" r="11023" b="34316"/>
          <a:stretch/>
        </p:blipFill>
        <p:spPr>
          <a:xfrm>
            <a:off x="8797234" y="1715856"/>
            <a:ext cx="3003754" cy="2656120"/>
          </a:xfrm>
          <a:prstGeom prst="rect">
            <a:avLst/>
          </a:prstGeom>
        </p:spPr>
      </p:pic>
      <p:pic>
        <p:nvPicPr>
          <p:cNvPr id="7" name="Image 6">
            <a:extLst>
              <a:ext uri="{FF2B5EF4-FFF2-40B4-BE49-F238E27FC236}">
                <a16:creationId xmlns:a16="http://schemas.microsoft.com/office/drawing/2014/main" id="{A0DADA41-5275-4FE5-BFEE-405F2582C458}"/>
              </a:ext>
            </a:extLst>
          </p:cNvPr>
          <p:cNvPicPr>
            <a:picLocks noChangeAspect="1"/>
          </p:cNvPicPr>
          <p:nvPr/>
        </p:nvPicPr>
        <p:blipFill rotWithShape="1">
          <a:blip r:embed="rId4">
            <a:extLst>
              <a:ext uri="{28A0092B-C50C-407E-A947-70E740481C1C}">
                <a14:useLocalDpi xmlns:a14="http://schemas.microsoft.com/office/drawing/2010/main" val="0"/>
              </a:ext>
            </a:extLst>
          </a:blip>
          <a:srcRect l="4278" r="9578" b="11668"/>
          <a:stretch/>
        </p:blipFill>
        <p:spPr>
          <a:xfrm>
            <a:off x="5886634" y="2571750"/>
            <a:ext cx="1979604" cy="1729500"/>
          </a:xfrm>
          <a:prstGeom prst="rect">
            <a:avLst/>
          </a:prstGeom>
        </p:spPr>
      </p:pic>
    </p:spTree>
    <p:extLst>
      <p:ext uri="{BB962C8B-B14F-4D97-AF65-F5344CB8AC3E}">
        <p14:creationId xmlns:p14="http://schemas.microsoft.com/office/powerpoint/2010/main" val="3468879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REPENSER LE STADE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Maximiser l’utilisation</a:t>
            </a:r>
          </a:p>
        </p:txBody>
      </p:sp>
      <p:pic>
        <p:nvPicPr>
          <p:cNvPr id="11" name="Image 10" descr="Une image contenant neige, homme, équitation&#10;&#10;Description générée automatiquement">
            <a:extLst>
              <a:ext uri="{FF2B5EF4-FFF2-40B4-BE49-F238E27FC236}">
                <a16:creationId xmlns:a16="http://schemas.microsoft.com/office/drawing/2014/main" id="{437B3C96-1965-44F9-A2F0-E83524142D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2788" y="623456"/>
            <a:ext cx="7126424" cy="6234544"/>
          </a:xfrm>
          <a:prstGeom prst="rect">
            <a:avLst/>
          </a:prstGeom>
        </p:spPr>
      </p:pic>
      <p:sp>
        <p:nvSpPr>
          <p:cNvPr id="16" name="Titre 1">
            <a:extLst>
              <a:ext uri="{FF2B5EF4-FFF2-40B4-BE49-F238E27FC236}">
                <a16:creationId xmlns:a16="http://schemas.microsoft.com/office/drawing/2014/main" id="{D619096C-989D-4037-9992-AF8AFE83401E}"/>
              </a:ext>
            </a:extLst>
          </p:cNvPr>
          <p:cNvSpPr txBox="1">
            <a:spLocks/>
          </p:cNvSpPr>
          <p:nvPr/>
        </p:nvSpPr>
        <p:spPr>
          <a:xfrm>
            <a:off x="705196" y="6154048"/>
            <a:ext cx="2542829" cy="5229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Plan de sol </a:t>
            </a:r>
          </a:p>
          <a:p>
            <a:r>
              <a:rPr lang="fr-CH" sz="1000" dirty="0">
                <a:latin typeface="Museo Sans 100" panose="02000000000000000000" pitchFamily="50" charset="0"/>
              </a:rPr>
              <a:t>utilisation quotidienne</a:t>
            </a:r>
            <a:endParaRPr lang="en-US" sz="1000" dirty="0">
              <a:latin typeface="Museo Sans 100" panose="02000000000000000000" pitchFamily="50" charset="0"/>
            </a:endParaRPr>
          </a:p>
        </p:txBody>
      </p:sp>
    </p:spTree>
    <p:extLst>
      <p:ext uri="{BB962C8B-B14F-4D97-AF65-F5344CB8AC3E}">
        <p14:creationId xmlns:p14="http://schemas.microsoft.com/office/powerpoint/2010/main" val="2673720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6" y="365126"/>
            <a:ext cx="2786149" cy="258330"/>
          </a:xfrm>
        </p:spPr>
        <p:txBody>
          <a:bodyPr>
            <a:normAutofit/>
          </a:bodyPr>
          <a:lstStyle/>
          <a:p>
            <a:r>
              <a:rPr lang="fr-CH" sz="1200" dirty="0">
                <a:latin typeface="Museo Sans 700" panose="02000000000000000000" pitchFamily="50" charset="0"/>
              </a:rPr>
              <a:t>REPENSER LE STADE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Maximiser l’utilisation</a:t>
            </a:r>
          </a:p>
        </p:txBody>
      </p:sp>
      <p:pic>
        <p:nvPicPr>
          <p:cNvPr id="14" name="Image 13" descr="Une image contenant texte, carte&#10;&#10;Description générée automatiquement">
            <a:extLst>
              <a:ext uri="{FF2B5EF4-FFF2-40B4-BE49-F238E27FC236}">
                <a16:creationId xmlns:a16="http://schemas.microsoft.com/office/drawing/2014/main" id="{4332ACD2-ED55-4DFE-BB46-4E917889F7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2788" y="623456"/>
            <a:ext cx="7126424" cy="6234544"/>
          </a:xfrm>
          <a:prstGeom prst="rect">
            <a:avLst/>
          </a:prstGeom>
        </p:spPr>
      </p:pic>
      <p:sp>
        <p:nvSpPr>
          <p:cNvPr id="15" name="Titre 1">
            <a:extLst>
              <a:ext uri="{FF2B5EF4-FFF2-40B4-BE49-F238E27FC236}">
                <a16:creationId xmlns:a16="http://schemas.microsoft.com/office/drawing/2014/main" id="{A4DBD93C-F714-411F-9406-0A932D7DFC35}"/>
              </a:ext>
            </a:extLst>
          </p:cNvPr>
          <p:cNvSpPr txBox="1">
            <a:spLocks/>
          </p:cNvSpPr>
          <p:nvPr/>
        </p:nvSpPr>
        <p:spPr>
          <a:xfrm>
            <a:off x="705196" y="6154048"/>
            <a:ext cx="2542829" cy="5229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Vue aérienne</a:t>
            </a:r>
          </a:p>
          <a:p>
            <a:r>
              <a:rPr lang="fr-CH" sz="1000" dirty="0">
                <a:latin typeface="Museo Sans 100" panose="02000000000000000000" pitchFamily="50" charset="0"/>
              </a:rPr>
              <a:t>utilisation événementielle</a:t>
            </a:r>
            <a:endParaRPr lang="en-US" sz="1000" dirty="0">
              <a:latin typeface="Museo Sans 100" panose="02000000000000000000" pitchFamily="50" charset="0"/>
            </a:endParaRPr>
          </a:p>
        </p:txBody>
      </p:sp>
    </p:spTree>
    <p:extLst>
      <p:ext uri="{BB962C8B-B14F-4D97-AF65-F5344CB8AC3E}">
        <p14:creationId xmlns:p14="http://schemas.microsoft.com/office/powerpoint/2010/main" val="2524970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a:extLst>
              <a:ext uri="{FF2B5EF4-FFF2-40B4-BE49-F238E27FC236}">
                <a16:creationId xmlns:a16="http://schemas.microsoft.com/office/drawing/2014/main" id="{B74B1DCE-75AA-4D0C-BC18-4C934907758A}"/>
              </a:ext>
            </a:extLst>
          </p:cNvPr>
          <p:cNvSpPr>
            <a:spLocks noGrp="1"/>
          </p:cNvSpPr>
          <p:nvPr>
            <p:ph type="subTitle" idx="1"/>
          </p:nvPr>
        </p:nvSpPr>
        <p:spPr>
          <a:xfrm>
            <a:off x="5145756" y="2080808"/>
            <a:ext cx="3216847" cy="3871105"/>
          </a:xfrm>
        </p:spPr>
        <p:txBody>
          <a:bodyPr>
            <a:normAutofit/>
          </a:bodyPr>
          <a:lstStyle/>
          <a:p>
            <a:pPr algn="l"/>
            <a:r>
              <a:rPr lang="fr-CH" sz="1200" dirty="0">
                <a:latin typeface="Museo Sans 300" panose="02000000000000000000" pitchFamily="50" charset="0"/>
              </a:rPr>
              <a:t>OLYMPIAPARK</a:t>
            </a:r>
          </a:p>
          <a:p>
            <a:pPr algn="l">
              <a:lnSpc>
                <a:spcPct val="100000"/>
              </a:lnSpc>
            </a:pPr>
            <a:r>
              <a:rPr lang="fr-CH" sz="1050" dirty="0">
                <a:latin typeface="Museo Sans 100" panose="02000000000000000000" pitchFamily="50" charset="0"/>
              </a:rPr>
              <a:t>Histoire d’évolution</a:t>
            </a:r>
            <a:br>
              <a:rPr lang="fr-CH" sz="1050" dirty="0">
                <a:latin typeface="Museo Sans 100" panose="02000000000000000000" pitchFamily="50" charset="0"/>
              </a:rPr>
            </a:br>
            <a:r>
              <a:rPr lang="fr-CH" sz="1050" dirty="0">
                <a:latin typeface="Museo Sans 100" panose="02000000000000000000" pitchFamily="50" charset="0"/>
              </a:rPr>
              <a:t>Une île connectée</a:t>
            </a:r>
            <a:br>
              <a:rPr lang="fr-CH" sz="1050" dirty="0">
                <a:latin typeface="Museo Sans 100" panose="02000000000000000000" pitchFamily="50" charset="0"/>
              </a:rPr>
            </a:br>
            <a:r>
              <a:rPr lang="fr-CH" sz="1050" dirty="0">
                <a:latin typeface="Museo Sans 100" panose="02000000000000000000" pitchFamily="50" charset="0"/>
              </a:rPr>
              <a:t>Site à deux vitesses</a:t>
            </a:r>
            <a:br>
              <a:rPr lang="fr-CH" sz="1050" dirty="0">
                <a:latin typeface="Museo Sans 100" panose="02000000000000000000" pitchFamily="50" charset="0"/>
              </a:rPr>
            </a:br>
            <a:endParaRPr lang="fr-CH" sz="1050" dirty="0">
              <a:latin typeface="Museo Sans 100" panose="02000000000000000000" pitchFamily="50" charset="0"/>
            </a:endParaRPr>
          </a:p>
          <a:p>
            <a:pPr algn="l">
              <a:lnSpc>
                <a:spcPct val="100000"/>
              </a:lnSpc>
            </a:pPr>
            <a:r>
              <a:rPr lang="fr-CH" sz="1200" dirty="0">
                <a:latin typeface="Museo Sans 300" panose="02000000000000000000" pitchFamily="50" charset="0"/>
              </a:rPr>
              <a:t>REPENSER LE PARC</a:t>
            </a:r>
          </a:p>
          <a:p>
            <a:pPr algn="l">
              <a:lnSpc>
                <a:spcPct val="100000"/>
              </a:lnSpc>
            </a:pPr>
            <a:r>
              <a:rPr lang="fr-CH" sz="1050" dirty="0">
                <a:latin typeface="Museo Sans 100" panose="02000000000000000000" pitchFamily="50" charset="0"/>
              </a:rPr>
              <a:t>Ouverture au public</a:t>
            </a:r>
            <a:br>
              <a:rPr lang="fr-CH" sz="1050" dirty="0">
                <a:latin typeface="Museo Sans 100" panose="02000000000000000000" pitchFamily="50" charset="0"/>
              </a:rPr>
            </a:br>
            <a:r>
              <a:rPr lang="fr-CH" sz="1050" dirty="0">
                <a:latin typeface="Museo Sans 100" panose="02000000000000000000" pitchFamily="50" charset="0"/>
              </a:rPr>
              <a:t>Anneau unificateur</a:t>
            </a:r>
            <a:br>
              <a:rPr lang="fr-CH" sz="1050" dirty="0">
                <a:latin typeface="Museo Sans 100" panose="02000000000000000000" pitchFamily="50" charset="0"/>
              </a:rPr>
            </a:br>
            <a:r>
              <a:rPr lang="fr-CH" sz="1050" dirty="0">
                <a:latin typeface="Museo Sans 100" panose="02000000000000000000" pitchFamily="50" charset="0"/>
              </a:rPr>
              <a:t>Intervention</a:t>
            </a:r>
            <a:br>
              <a:rPr lang="fr-CH" sz="1050" dirty="0">
                <a:latin typeface="Museo Sans 100" panose="02000000000000000000" pitchFamily="50" charset="0"/>
              </a:rPr>
            </a:br>
            <a:br>
              <a:rPr lang="fr-CH" sz="1050" dirty="0">
                <a:latin typeface="Museo Sans 100" panose="02000000000000000000" pitchFamily="50" charset="0"/>
              </a:rPr>
            </a:br>
            <a:r>
              <a:rPr lang="fr-CH" sz="1200" dirty="0">
                <a:latin typeface="Museo Sans 300" panose="02000000000000000000" pitchFamily="50" charset="0"/>
              </a:rPr>
              <a:t>REPENSER LE STADE</a:t>
            </a:r>
          </a:p>
          <a:p>
            <a:pPr algn="l"/>
            <a:r>
              <a:rPr lang="fr-CH" sz="1050" dirty="0">
                <a:latin typeface="Museo Sans 100" panose="02000000000000000000" pitchFamily="50" charset="0"/>
              </a:rPr>
              <a:t>Maximiser l’utilisation</a:t>
            </a:r>
            <a:br>
              <a:rPr lang="fr-CH" sz="1050" dirty="0">
                <a:latin typeface="Museo Sans 100" panose="02000000000000000000" pitchFamily="50" charset="0"/>
              </a:rPr>
            </a:br>
            <a:r>
              <a:rPr lang="fr-CH" sz="1050" dirty="0">
                <a:latin typeface="Museo Sans 100" panose="02000000000000000000" pitchFamily="50" charset="0"/>
              </a:rPr>
              <a:t>Décomposer et recomposer</a:t>
            </a:r>
            <a:br>
              <a:rPr lang="fr-CH" sz="1050" dirty="0">
                <a:latin typeface="Museo Sans 100" panose="02000000000000000000" pitchFamily="50" charset="0"/>
              </a:rPr>
            </a:br>
            <a:endParaRPr lang="fr-CH" sz="1050" dirty="0">
              <a:latin typeface="Museo Sans 100" panose="02000000000000000000" pitchFamily="50" charset="0"/>
            </a:endParaRPr>
          </a:p>
          <a:p>
            <a:pPr algn="l"/>
            <a:r>
              <a:rPr lang="fr-CH" sz="1200" dirty="0">
                <a:latin typeface="Museo Sans 700" panose="02000000000000000000" pitchFamily="50" charset="0"/>
              </a:rPr>
              <a:t>NOUVELLE INFRASTRUCTURE SPORTIVE</a:t>
            </a:r>
          </a:p>
          <a:p>
            <a:pPr algn="l"/>
            <a:r>
              <a:rPr lang="fr-CH" sz="1050" dirty="0">
                <a:latin typeface="Museo Sans 100" panose="02000000000000000000" pitchFamily="50" charset="0"/>
              </a:rPr>
              <a:t>Terrain</a:t>
            </a:r>
            <a:br>
              <a:rPr lang="fr-CH" sz="1050" dirty="0">
                <a:latin typeface="Museo Sans 100" panose="02000000000000000000" pitchFamily="50" charset="0"/>
              </a:rPr>
            </a:br>
            <a:r>
              <a:rPr lang="fr-CH" sz="1050" dirty="0">
                <a:latin typeface="Museo Sans 100" panose="02000000000000000000" pitchFamily="50" charset="0"/>
              </a:rPr>
              <a:t>Circulation</a:t>
            </a:r>
            <a:br>
              <a:rPr lang="fr-CH" sz="1050" dirty="0">
                <a:latin typeface="Museo Sans 100" panose="02000000000000000000" pitchFamily="50" charset="0"/>
              </a:rPr>
            </a:br>
            <a:r>
              <a:rPr lang="fr-CH" sz="1050" dirty="0">
                <a:latin typeface="Museo Sans 100" panose="02000000000000000000" pitchFamily="50" charset="0"/>
              </a:rPr>
              <a:t>Gradin</a:t>
            </a:r>
            <a:br>
              <a:rPr lang="fr-CH" sz="1050" dirty="0">
                <a:latin typeface="Museo Sans 100" panose="02000000000000000000" pitchFamily="50" charset="0"/>
              </a:rPr>
            </a:br>
            <a:r>
              <a:rPr lang="fr-CH" sz="1050" dirty="0">
                <a:latin typeface="Museo Sans 100" panose="02000000000000000000" pitchFamily="50" charset="0"/>
              </a:rPr>
              <a:t>Technique</a:t>
            </a:r>
          </a:p>
        </p:txBody>
      </p:sp>
    </p:spTree>
    <p:extLst>
      <p:ext uri="{BB962C8B-B14F-4D97-AF65-F5344CB8AC3E}">
        <p14:creationId xmlns:p14="http://schemas.microsoft.com/office/powerpoint/2010/main" val="41017604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Terrain</a:t>
            </a:r>
          </a:p>
        </p:txBody>
      </p:sp>
      <p:pic>
        <p:nvPicPr>
          <p:cNvPr id="7" name="Image 6" descr="Une image contenant texte, carte&#10;&#10;Description générée automatiquement">
            <a:extLst>
              <a:ext uri="{FF2B5EF4-FFF2-40B4-BE49-F238E27FC236}">
                <a16:creationId xmlns:a16="http://schemas.microsoft.com/office/drawing/2014/main" id="{F40623EB-1850-420D-B85A-C2DF82635ECB}"/>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r="8211"/>
          <a:stretch/>
        </p:blipFill>
        <p:spPr>
          <a:xfrm>
            <a:off x="2446609" y="904875"/>
            <a:ext cx="6943032" cy="5348449"/>
          </a:xfrm>
          <a:prstGeom prst="rect">
            <a:avLst/>
          </a:prstGeom>
        </p:spPr>
      </p:pic>
      <p:pic>
        <p:nvPicPr>
          <p:cNvPr id="9" name="Image 8" descr="Une image contenant texte, carte&#10;&#10;Description générée automatiquement">
            <a:extLst>
              <a:ext uri="{FF2B5EF4-FFF2-40B4-BE49-F238E27FC236}">
                <a16:creationId xmlns:a16="http://schemas.microsoft.com/office/drawing/2014/main" id="{11D32B45-54F9-48D1-B95E-DE08BF6B8D36}"/>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val="0"/>
              </a:ext>
            </a:extLst>
          </a:blip>
          <a:srcRect r="4403"/>
          <a:stretch/>
        </p:blipFill>
        <p:spPr>
          <a:xfrm>
            <a:off x="2439092" y="904875"/>
            <a:ext cx="7238308" cy="5353765"/>
          </a:xfrm>
          <a:prstGeom prst="rect">
            <a:avLst/>
          </a:prstGeom>
        </p:spPr>
      </p:pic>
      <p:pic>
        <p:nvPicPr>
          <p:cNvPr id="11" name="Image 10" descr="Une image contenant texte, carte&#10;&#10;Description générée automatiquement">
            <a:extLst>
              <a:ext uri="{FF2B5EF4-FFF2-40B4-BE49-F238E27FC236}">
                <a16:creationId xmlns:a16="http://schemas.microsoft.com/office/drawing/2014/main" id="{414FB0AE-2DA6-4D70-8242-EC125E79C427}"/>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10000"/>
                    </a14:imgEffect>
                  </a14:imgLayer>
                </a14:imgProps>
              </a:ext>
              <a:ext uri="{28A0092B-C50C-407E-A947-70E740481C1C}">
                <a14:useLocalDpi xmlns:a14="http://schemas.microsoft.com/office/drawing/2010/main" val="0"/>
              </a:ext>
            </a:extLst>
          </a:blip>
          <a:srcRect r="8402"/>
          <a:stretch/>
        </p:blipFill>
        <p:spPr>
          <a:xfrm>
            <a:off x="2446608" y="904875"/>
            <a:ext cx="6935517" cy="5353765"/>
          </a:xfrm>
          <a:prstGeom prst="rect">
            <a:avLst/>
          </a:prstGeom>
        </p:spPr>
      </p:pic>
    </p:spTree>
    <p:extLst>
      <p:ext uri="{BB962C8B-B14F-4D97-AF65-F5344CB8AC3E}">
        <p14:creationId xmlns:p14="http://schemas.microsoft.com/office/powerpoint/2010/main" val="1769653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Terrain</a:t>
            </a:r>
          </a:p>
        </p:txBody>
      </p:sp>
      <p:pic>
        <p:nvPicPr>
          <p:cNvPr id="5" name="Image 4" descr="Une image contenant équitation, homme, rampe, truc&#10;&#10;Description générée automatiquement">
            <a:extLst>
              <a:ext uri="{FF2B5EF4-FFF2-40B4-BE49-F238E27FC236}">
                <a16:creationId xmlns:a16="http://schemas.microsoft.com/office/drawing/2014/main" id="{91F51C0A-A75B-4468-9856-922742437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195" y="1057275"/>
            <a:ext cx="5168930" cy="2905125"/>
          </a:xfrm>
          <a:prstGeom prst="rect">
            <a:avLst/>
          </a:prstGeom>
        </p:spPr>
      </p:pic>
      <p:pic>
        <p:nvPicPr>
          <p:cNvPr id="8" name="Image 7">
            <a:extLst>
              <a:ext uri="{FF2B5EF4-FFF2-40B4-BE49-F238E27FC236}">
                <a16:creationId xmlns:a16="http://schemas.microsoft.com/office/drawing/2014/main" id="{DCCA92F4-74A6-4992-961B-E9E044FD80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000" y="4274439"/>
            <a:ext cx="11684000" cy="2271522"/>
          </a:xfrm>
          <a:prstGeom prst="rect">
            <a:avLst/>
          </a:prstGeom>
        </p:spPr>
      </p:pic>
      <p:pic>
        <p:nvPicPr>
          <p:cNvPr id="12" name="Image 11" descr="Une image contenant intérieur, bâtiment, jeune, planche&#10;&#10;Description générée automatiquement">
            <a:extLst>
              <a:ext uri="{FF2B5EF4-FFF2-40B4-BE49-F238E27FC236}">
                <a16:creationId xmlns:a16="http://schemas.microsoft.com/office/drawing/2014/main" id="{25162C18-84AF-4281-B6A1-B2C015F733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7877" y="1057275"/>
            <a:ext cx="5161136" cy="2905125"/>
          </a:xfrm>
          <a:prstGeom prst="rect">
            <a:avLst/>
          </a:prstGeom>
        </p:spPr>
      </p:pic>
    </p:spTree>
    <p:extLst>
      <p:ext uri="{BB962C8B-B14F-4D97-AF65-F5344CB8AC3E}">
        <p14:creationId xmlns:p14="http://schemas.microsoft.com/office/powerpoint/2010/main" val="26950726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Terrain</a:t>
            </a:r>
          </a:p>
        </p:txBody>
      </p:sp>
      <p:pic>
        <p:nvPicPr>
          <p:cNvPr id="9" name="Image 8" descr="Une image contenant neige, homme, équitation&#10;&#10;Description générée automatiquement">
            <a:extLst>
              <a:ext uri="{FF2B5EF4-FFF2-40B4-BE49-F238E27FC236}">
                <a16:creationId xmlns:a16="http://schemas.microsoft.com/office/drawing/2014/main" id="{54FEE696-980C-4460-A95D-3B2C768DCD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2788" y="623456"/>
            <a:ext cx="7126424" cy="6234544"/>
          </a:xfrm>
          <a:prstGeom prst="rect">
            <a:avLst/>
          </a:prstGeom>
        </p:spPr>
      </p:pic>
      <p:sp>
        <p:nvSpPr>
          <p:cNvPr id="10" name="Titre 1">
            <a:extLst>
              <a:ext uri="{FF2B5EF4-FFF2-40B4-BE49-F238E27FC236}">
                <a16:creationId xmlns:a16="http://schemas.microsoft.com/office/drawing/2014/main" id="{FBCCC2C3-DC3B-4244-A205-EA0BE4DAF605}"/>
              </a:ext>
            </a:extLst>
          </p:cNvPr>
          <p:cNvSpPr txBox="1">
            <a:spLocks/>
          </p:cNvSpPr>
          <p:nvPr/>
        </p:nvSpPr>
        <p:spPr>
          <a:xfrm>
            <a:off x="705196" y="6154048"/>
            <a:ext cx="2542829" cy="5229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Plan de sol </a:t>
            </a:r>
          </a:p>
          <a:p>
            <a:r>
              <a:rPr lang="fr-CH" sz="1000" dirty="0">
                <a:latin typeface="Museo Sans 100" panose="02000000000000000000" pitchFamily="50" charset="0"/>
              </a:rPr>
              <a:t>utilisation quotidienne</a:t>
            </a:r>
            <a:endParaRPr lang="en-US" sz="1000" dirty="0">
              <a:latin typeface="Museo Sans 100" panose="02000000000000000000" pitchFamily="50" charset="0"/>
            </a:endParaRPr>
          </a:p>
        </p:txBody>
      </p:sp>
    </p:spTree>
    <p:extLst>
      <p:ext uri="{BB962C8B-B14F-4D97-AF65-F5344CB8AC3E}">
        <p14:creationId xmlns:p14="http://schemas.microsoft.com/office/powerpoint/2010/main" val="1157735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Circulation</a:t>
            </a:r>
          </a:p>
        </p:txBody>
      </p:sp>
      <p:pic>
        <p:nvPicPr>
          <p:cNvPr id="5" name="Image 4" descr="Une image contenant texte, carte&#10;&#10;Description générée automatiquement">
            <a:extLst>
              <a:ext uri="{FF2B5EF4-FFF2-40B4-BE49-F238E27FC236}">
                <a16:creationId xmlns:a16="http://schemas.microsoft.com/office/drawing/2014/main" id="{7B8C9952-2DA7-4110-AE7A-53A51186AE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091" y="904875"/>
            <a:ext cx="7564167" cy="5348449"/>
          </a:xfrm>
          <a:prstGeom prst="rect">
            <a:avLst/>
          </a:prstGeom>
        </p:spPr>
      </p:pic>
    </p:spTree>
    <p:extLst>
      <p:ext uri="{BB962C8B-B14F-4D97-AF65-F5344CB8AC3E}">
        <p14:creationId xmlns:p14="http://schemas.microsoft.com/office/powerpoint/2010/main" val="21749991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Circulation</a:t>
            </a:r>
          </a:p>
        </p:txBody>
      </p:sp>
      <p:pic>
        <p:nvPicPr>
          <p:cNvPr id="5" name="Image 4" descr="Une image contenant extérieur, neige, eau, champ&#10;&#10;Description générée automatiquement">
            <a:extLst>
              <a:ext uri="{FF2B5EF4-FFF2-40B4-BE49-F238E27FC236}">
                <a16:creationId xmlns:a16="http://schemas.microsoft.com/office/drawing/2014/main" id="{9AD4C2FE-52A5-4C31-8D8C-705824929445}"/>
              </a:ext>
            </a:extLst>
          </p:cNvPr>
          <p:cNvPicPr>
            <a:picLocks noChangeAspect="1"/>
          </p:cNvPicPr>
          <p:nvPr/>
        </p:nvPicPr>
        <p:blipFill rotWithShape="1">
          <a:blip r:embed="rId3">
            <a:extLst>
              <a:ext uri="{28A0092B-C50C-407E-A947-70E740481C1C}">
                <a14:useLocalDpi xmlns:a14="http://schemas.microsoft.com/office/drawing/2010/main" val="0"/>
              </a:ext>
            </a:extLst>
          </a:blip>
          <a:srcRect t="11111"/>
          <a:stretch/>
        </p:blipFill>
        <p:spPr>
          <a:xfrm>
            <a:off x="1701451" y="762000"/>
            <a:ext cx="8789098" cy="6096000"/>
          </a:xfrm>
          <a:prstGeom prst="rect">
            <a:avLst/>
          </a:prstGeom>
        </p:spPr>
      </p:pic>
    </p:spTree>
    <p:extLst>
      <p:ext uri="{BB962C8B-B14F-4D97-AF65-F5344CB8AC3E}">
        <p14:creationId xmlns:p14="http://schemas.microsoft.com/office/powerpoint/2010/main" val="2480541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Circulation</a:t>
            </a:r>
          </a:p>
        </p:txBody>
      </p:sp>
      <p:pic>
        <p:nvPicPr>
          <p:cNvPr id="6" name="Image 5" descr="Une image contenant texte, carte&#10;&#10;Description générée automatiquement">
            <a:extLst>
              <a:ext uri="{FF2B5EF4-FFF2-40B4-BE49-F238E27FC236}">
                <a16:creationId xmlns:a16="http://schemas.microsoft.com/office/drawing/2014/main" id="{06181FB7-03FD-40B9-9F03-CD8B342237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2788" y="623456"/>
            <a:ext cx="7126424" cy="6234544"/>
          </a:xfrm>
          <a:prstGeom prst="rect">
            <a:avLst/>
          </a:prstGeom>
        </p:spPr>
      </p:pic>
      <p:sp>
        <p:nvSpPr>
          <p:cNvPr id="7" name="Titre 1">
            <a:extLst>
              <a:ext uri="{FF2B5EF4-FFF2-40B4-BE49-F238E27FC236}">
                <a16:creationId xmlns:a16="http://schemas.microsoft.com/office/drawing/2014/main" id="{AB8FA5B5-7F7E-4A10-B487-2BA5072BF5E6}"/>
              </a:ext>
            </a:extLst>
          </p:cNvPr>
          <p:cNvSpPr txBox="1">
            <a:spLocks/>
          </p:cNvSpPr>
          <p:nvPr/>
        </p:nvSpPr>
        <p:spPr>
          <a:xfrm>
            <a:off x="705196" y="6154048"/>
            <a:ext cx="2542829" cy="5229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H" sz="1000" dirty="0">
                <a:latin typeface="Museo Sans 100" panose="02000000000000000000" pitchFamily="50" charset="0"/>
              </a:rPr>
              <a:t>Vue aérienne</a:t>
            </a:r>
          </a:p>
          <a:p>
            <a:r>
              <a:rPr lang="fr-CH" sz="1000" dirty="0">
                <a:latin typeface="Museo Sans 100" panose="02000000000000000000" pitchFamily="50" charset="0"/>
              </a:rPr>
              <a:t>utilisation événementielle</a:t>
            </a:r>
            <a:endParaRPr lang="en-US" sz="1000" dirty="0">
              <a:latin typeface="Museo Sans 100" panose="02000000000000000000" pitchFamily="50" charset="0"/>
            </a:endParaRPr>
          </a:p>
        </p:txBody>
      </p:sp>
    </p:spTree>
    <p:extLst>
      <p:ext uri="{BB962C8B-B14F-4D97-AF65-F5344CB8AC3E}">
        <p14:creationId xmlns:p14="http://schemas.microsoft.com/office/powerpoint/2010/main" val="19115547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Gradin</a:t>
            </a:r>
          </a:p>
        </p:txBody>
      </p:sp>
      <p:pic>
        <p:nvPicPr>
          <p:cNvPr id="5" name="Image 4" descr="Une image contenant carte, texte&#10;&#10;Description générée automatiquement">
            <a:extLst>
              <a:ext uri="{FF2B5EF4-FFF2-40B4-BE49-F238E27FC236}">
                <a16:creationId xmlns:a16="http://schemas.microsoft.com/office/drawing/2014/main" id="{3F35A9CF-5140-4C95-8330-236656F2A3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1644" y="904875"/>
            <a:ext cx="7564167" cy="5348449"/>
          </a:xfrm>
          <a:prstGeom prst="rect">
            <a:avLst/>
          </a:prstGeom>
        </p:spPr>
      </p:pic>
    </p:spTree>
    <p:extLst>
      <p:ext uri="{BB962C8B-B14F-4D97-AF65-F5344CB8AC3E}">
        <p14:creationId xmlns:p14="http://schemas.microsoft.com/office/powerpoint/2010/main" val="1295507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43300769-E381-4D5C-89DB-BA687B26A1C4}"/>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A2C2F100-C488-470D-9EDD-7AA63F69A928}"/>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Gradin</a:t>
            </a:r>
          </a:p>
        </p:txBody>
      </p:sp>
      <p:pic>
        <p:nvPicPr>
          <p:cNvPr id="6" name="Image 5">
            <a:extLst>
              <a:ext uri="{FF2B5EF4-FFF2-40B4-BE49-F238E27FC236}">
                <a16:creationId xmlns:a16="http://schemas.microsoft.com/office/drawing/2014/main" id="{56CD05CE-59A0-4E73-B948-2D1712A2CDD3}"/>
              </a:ext>
            </a:extLst>
          </p:cNvPr>
          <p:cNvPicPr>
            <a:picLocks noChangeAspect="1"/>
          </p:cNvPicPr>
          <p:nvPr/>
        </p:nvPicPr>
        <p:blipFill rotWithShape="1">
          <a:blip r:embed="rId3">
            <a:extLst>
              <a:ext uri="{28A0092B-C50C-407E-A947-70E740481C1C}">
                <a14:useLocalDpi xmlns:a14="http://schemas.microsoft.com/office/drawing/2010/main" val="0"/>
              </a:ext>
            </a:extLst>
          </a:blip>
          <a:srcRect r="5533"/>
          <a:stretch/>
        </p:blipFill>
        <p:spPr>
          <a:xfrm>
            <a:off x="2599557" y="966808"/>
            <a:ext cx="6992886" cy="4924384"/>
          </a:xfrm>
          <a:prstGeom prst="rect">
            <a:avLst/>
          </a:prstGeom>
        </p:spPr>
      </p:pic>
    </p:spTree>
    <p:extLst>
      <p:ext uri="{BB962C8B-B14F-4D97-AF65-F5344CB8AC3E}">
        <p14:creationId xmlns:p14="http://schemas.microsoft.com/office/powerpoint/2010/main" val="4445105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43300769-E381-4D5C-89DB-BA687B26A1C4}"/>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A2C2F100-C488-470D-9EDD-7AA63F69A928}"/>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Gradin</a:t>
            </a:r>
          </a:p>
        </p:txBody>
      </p:sp>
      <p:pic>
        <p:nvPicPr>
          <p:cNvPr id="6" name="Image 5">
            <a:extLst>
              <a:ext uri="{FF2B5EF4-FFF2-40B4-BE49-F238E27FC236}">
                <a16:creationId xmlns:a16="http://schemas.microsoft.com/office/drawing/2014/main" id="{CDA34619-7733-4BDB-96BF-4BAA8BA26875}"/>
              </a:ext>
            </a:extLst>
          </p:cNvPr>
          <p:cNvPicPr>
            <a:picLocks noChangeAspect="1"/>
          </p:cNvPicPr>
          <p:nvPr/>
        </p:nvPicPr>
        <p:blipFill rotWithShape="1">
          <a:blip r:embed="rId3">
            <a:extLst>
              <a:ext uri="{28A0092B-C50C-407E-A947-70E740481C1C}">
                <a14:useLocalDpi xmlns:a14="http://schemas.microsoft.com/office/drawing/2010/main" val="0"/>
              </a:ext>
            </a:extLst>
          </a:blip>
          <a:srcRect l="8946" r="23530"/>
          <a:stretch/>
        </p:blipFill>
        <p:spPr>
          <a:xfrm>
            <a:off x="495300" y="996700"/>
            <a:ext cx="5248275" cy="5496174"/>
          </a:xfrm>
          <a:prstGeom prst="rect">
            <a:avLst/>
          </a:prstGeom>
        </p:spPr>
      </p:pic>
      <p:pic>
        <p:nvPicPr>
          <p:cNvPr id="8" name="Image 7" descr="Une image contenant casier&#10;&#10;Description générée automatiquement">
            <a:extLst>
              <a:ext uri="{FF2B5EF4-FFF2-40B4-BE49-F238E27FC236}">
                <a16:creationId xmlns:a16="http://schemas.microsoft.com/office/drawing/2014/main" id="{EE980CB8-2CFC-418B-A523-BB8805729B46}"/>
              </a:ext>
            </a:extLst>
          </p:cNvPr>
          <p:cNvPicPr>
            <a:picLocks noChangeAspect="1"/>
          </p:cNvPicPr>
          <p:nvPr/>
        </p:nvPicPr>
        <p:blipFill rotWithShape="1">
          <a:blip r:embed="rId4">
            <a:extLst>
              <a:ext uri="{28A0092B-C50C-407E-A947-70E740481C1C}">
                <a14:useLocalDpi xmlns:a14="http://schemas.microsoft.com/office/drawing/2010/main" val="0"/>
              </a:ext>
            </a:extLst>
          </a:blip>
          <a:srcRect l="5030" r="5685"/>
          <a:stretch/>
        </p:blipFill>
        <p:spPr>
          <a:xfrm>
            <a:off x="6400454" y="1635252"/>
            <a:ext cx="5086350" cy="3854196"/>
          </a:xfrm>
          <a:prstGeom prst="rect">
            <a:avLst/>
          </a:prstGeom>
        </p:spPr>
      </p:pic>
    </p:spTree>
    <p:extLst>
      <p:ext uri="{BB962C8B-B14F-4D97-AF65-F5344CB8AC3E}">
        <p14:creationId xmlns:p14="http://schemas.microsoft.com/office/powerpoint/2010/main" val="35767597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Gradin</a:t>
            </a:r>
          </a:p>
        </p:txBody>
      </p:sp>
      <p:pic>
        <p:nvPicPr>
          <p:cNvPr id="5" name="Image 4" descr="Une image contenant carte, texte&#10;&#10;Description générée automatiquement">
            <a:extLst>
              <a:ext uri="{FF2B5EF4-FFF2-40B4-BE49-F238E27FC236}">
                <a16:creationId xmlns:a16="http://schemas.microsoft.com/office/drawing/2014/main" id="{17C79BB1-0230-41AD-A042-3E1B7CAF4E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0756" y="837870"/>
            <a:ext cx="8230487" cy="5820105"/>
          </a:xfrm>
          <a:prstGeom prst="rect">
            <a:avLst/>
          </a:prstGeom>
        </p:spPr>
      </p:pic>
    </p:spTree>
    <p:extLst>
      <p:ext uri="{BB962C8B-B14F-4D97-AF65-F5344CB8AC3E}">
        <p14:creationId xmlns:p14="http://schemas.microsoft.com/office/powerpoint/2010/main" val="3693823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a:latin typeface="Museo Sans 100" panose="02000000000000000000" pitchFamily="50" charset="0"/>
              </a:rPr>
              <a:t>Gradin</a:t>
            </a:r>
            <a:endParaRPr lang="fr-CH" sz="1200" dirty="0">
              <a:latin typeface="Museo Sans 100" panose="02000000000000000000" pitchFamily="50" charset="0"/>
            </a:endParaRPr>
          </a:p>
        </p:txBody>
      </p:sp>
      <p:pic>
        <p:nvPicPr>
          <p:cNvPr id="6" name="Image 5" descr="Une image contenant extérieur, avant, debout, homme&#10;&#10;Description générée automatiquement">
            <a:extLst>
              <a:ext uri="{FF2B5EF4-FFF2-40B4-BE49-F238E27FC236}">
                <a16:creationId xmlns:a16="http://schemas.microsoft.com/office/drawing/2014/main" id="{B2C68C59-6B2E-42E5-BD62-CF80693F6A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1496" y="778030"/>
            <a:ext cx="7209008" cy="6079970"/>
          </a:xfrm>
          <a:prstGeom prst="rect">
            <a:avLst/>
          </a:prstGeom>
        </p:spPr>
      </p:pic>
    </p:spTree>
    <p:extLst>
      <p:ext uri="{BB962C8B-B14F-4D97-AF65-F5344CB8AC3E}">
        <p14:creationId xmlns:p14="http://schemas.microsoft.com/office/powerpoint/2010/main" val="42393313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a:latin typeface="Museo Sans 100" panose="02000000000000000000" pitchFamily="50" charset="0"/>
              </a:rPr>
              <a:t>Gradin</a:t>
            </a:r>
            <a:endParaRPr lang="fr-CH" sz="1200" dirty="0">
              <a:latin typeface="Museo Sans 100" panose="02000000000000000000" pitchFamily="50" charset="0"/>
            </a:endParaRPr>
          </a:p>
        </p:txBody>
      </p:sp>
      <p:pic>
        <p:nvPicPr>
          <p:cNvPr id="5" name="Image 4" descr="Une image contenant carte, texte&#10;&#10;Description générée automatiquement">
            <a:extLst>
              <a:ext uri="{FF2B5EF4-FFF2-40B4-BE49-F238E27FC236}">
                <a16:creationId xmlns:a16="http://schemas.microsoft.com/office/drawing/2014/main" id="{34110E63-F8D6-42CB-8CEC-A98233478B81}"/>
              </a:ext>
            </a:extLst>
          </p:cNvPr>
          <p:cNvPicPr>
            <a:picLocks noChangeAspect="1"/>
          </p:cNvPicPr>
          <p:nvPr/>
        </p:nvPicPr>
        <p:blipFill rotWithShape="1">
          <a:blip r:embed="rId3">
            <a:extLst>
              <a:ext uri="{28A0092B-C50C-407E-A947-70E740481C1C}">
                <a14:useLocalDpi xmlns:a14="http://schemas.microsoft.com/office/drawing/2010/main" val="0"/>
              </a:ext>
            </a:extLst>
          </a:blip>
          <a:srcRect l="6130" r="11425"/>
          <a:stretch/>
        </p:blipFill>
        <p:spPr>
          <a:xfrm>
            <a:off x="442452" y="847002"/>
            <a:ext cx="8190271" cy="6010998"/>
          </a:xfrm>
          <a:prstGeom prst="rect">
            <a:avLst/>
          </a:prstGeom>
        </p:spPr>
      </p:pic>
      <p:pic>
        <p:nvPicPr>
          <p:cNvPr id="8" name="Image 7" descr="Une image contenant objet&#10;&#10;Description générée automatiquement">
            <a:extLst>
              <a:ext uri="{FF2B5EF4-FFF2-40B4-BE49-F238E27FC236}">
                <a16:creationId xmlns:a16="http://schemas.microsoft.com/office/drawing/2014/main" id="{3662C211-B1F1-45FD-B5A9-76B3FF0B9EB8}"/>
              </a:ext>
            </a:extLst>
          </p:cNvPr>
          <p:cNvPicPr>
            <a:picLocks noChangeAspect="1"/>
          </p:cNvPicPr>
          <p:nvPr/>
        </p:nvPicPr>
        <p:blipFill rotWithShape="1">
          <a:blip r:embed="rId4">
            <a:extLst>
              <a:ext uri="{28A0092B-C50C-407E-A947-70E740481C1C}">
                <a14:useLocalDpi xmlns:a14="http://schemas.microsoft.com/office/drawing/2010/main" val="0"/>
              </a:ext>
            </a:extLst>
          </a:blip>
          <a:srcRect l="11723" t="6074" r="16342" b="6074"/>
          <a:stretch/>
        </p:blipFill>
        <p:spPr>
          <a:xfrm>
            <a:off x="8895060" y="1661652"/>
            <a:ext cx="2756166" cy="3534696"/>
          </a:xfrm>
          <a:prstGeom prst="rect">
            <a:avLst/>
          </a:prstGeom>
        </p:spPr>
      </p:pic>
    </p:spTree>
    <p:extLst>
      <p:ext uri="{BB962C8B-B14F-4D97-AF65-F5344CB8AC3E}">
        <p14:creationId xmlns:p14="http://schemas.microsoft.com/office/powerpoint/2010/main" val="1646804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Technique</a:t>
            </a:r>
          </a:p>
        </p:txBody>
      </p:sp>
      <p:pic>
        <p:nvPicPr>
          <p:cNvPr id="6" name="Image 5" descr="Une image contenant texte, carte&#10;&#10;Description générée automatiquement">
            <a:extLst>
              <a:ext uri="{FF2B5EF4-FFF2-40B4-BE49-F238E27FC236}">
                <a16:creationId xmlns:a16="http://schemas.microsoft.com/office/drawing/2014/main" id="{EA806651-51E6-4A73-B72C-D65592FBA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092" y="904875"/>
            <a:ext cx="7564167" cy="5348449"/>
          </a:xfrm>
          <a:prstGeom prst="rect">
            <a:avLst/>
          </a:prstGeom>
        </p:spPr>
      </p:pic>
    </p:spTree>
    <p:extLst>
      <p:ext uri="{BB962C8B-B14F-4D97-AF65-F5344CB8AC3E}">
        <p14:creationId xmlns:p14="http://schemas.microsoft.com/office/powerpoint/2010/main" val="14881454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285FE5F-ECE2-4E05-9904-7E37DA9C834D}"/>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5" name="Titre 1">
            <a:extLst>
              <a:ext uri="{FF2B5EF4-FFF2-40B4-BE49-F238E27FC236}">
                <a16:creationId xmlns:a16="http://schemas.microsoft.com/office/drawing/2014/main" id="{7B17E0FE-4409-4497-9493-08A9B21E742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Technique</a:t>
            </a:r>
          </a:p>
        </p:txBody>
      </p:sp>
      <p:pic>
        <p:nvPicPr>
          <p:cNvPr id="6" name="Image 5" descr="Une image contenant nature, pluie&#10;&#10;Description générée automatiquement">
            <a:extLst>
              <a:ext uri="{FF2B5EF4-FFF2-40B4-BE49-F238E27FC236}">
                <a16:creationId xmlns:a16="http://schemas.microsoft.com/office/drawing/2014/main" id="{8228D3CF-BB9D-40F8-B7CB-C4982F8E7C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024" y="623456"/>
            <a:ext cx="8621951" cy="6096925"/>
          </a:xfrm>
          <a:prstGeom prst="rect">
            <a:avLst/>
          </a:prstGeom>
        </p:spPr>
      </p:pic>
    </p:spTree>
    <p:extLst>
      <p:ext uri="{BB962C8B-B14F-4D97-AF65-F5344CB8AC3E}">
        <p14:creationId xmlns:p14="http://schemas.microsoft.com/office/powerpoint/2010/main" val="558900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285FE5F-ECE2-4E05-9904-7E37DA9C834D}"/>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5" name="Titre 1">
            <a:extLst>
              <a:ext uri="{FF2B5EF4-FFF2-40B4-BE49-F238E27FC236}">
                <a16:creationId xmlns:a16="http://schemas.microsoft.com/office/drawing/2014/main" id="{7B17E0FE-4409-4497-9493-08A9B21E742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Technique</a:t>
            </a:r>
          </a:p>
        </p:txBody>
      </p:sp>
      <p:pic>
        <p:nvPicPr>
          <p:cNvPr id="6" name="Image 5" descr="Une image contenant dessin, clôture, chemise&#10;&#10;Description générée automatiquement">
            <a:extLst>
              <a:ext uri="{FF2B5EF4-FFF2-40B4-BE49-F238E27FC236}">
                <a16:creationId xmlns:a16="http://schemas.microsoft.com/office/drawing/2014/main" id="{BE7D9E4A-DADD-40C3-89A9-21A6382991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024" y="623456"/>
            <a:ext cx="8621951" cy="6096925"/>
          </a:xfrm>
          <a:prstGeom prst="rect">
            <a:avLst/>
          </a:prstGeom>
        </p:spPr>
      </p:pic>
    </p:spTree>
    <p:extLst>
      <p:ext uri="{BB962C8B-B14F-4D97-AF65-F5344CB8AC3E}">
        <p14:creationId xmlns:p14="http://schemas.microsoft.com/office/powerpoint/2010/main" val="34975519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285FE5F-ECE2-4E05-9904-7E37DA9C834D}"/>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5" name="Titre 1">
            <a:extLst>
              <a:ext uri="{FF2B5EF4-FFF2-40B4-BE49-F238E27FC236}">
                <a16:creationId xmlns:a16="http://schemas.microsoft.com/office/drawing/2014/main" id="{7B17E0FE-4409-4497-9493-08A9B21E742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Technique</a:t>
            </a:r>
          </a:p>
        </p:txBody>
      </p:sp>
      <p:pic>
        <p:nvPicPr>
          <p:cNvPr id="6" name="Image 5" descr="Une image contenant pluie&#10;&#10;Description générée automatiquement">
            <a:extLst>
              <a:ext uri="{FF2B5EF4-FFF2-40B4-BE49-F238E27FC236}">
                <a16:creationId xmlns:a16="http://schemas.microsoft.com/office/drawing/2014/main" id="{E24FD35B-68F4-4C6A-9131-D70692A8C2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024" y="623456"/>
            <a:ext cx="8621951" cy="6096925"/>
          </a:xfrm>
          <a:prstGeom prst="rect">
            <a:avLst/>
          </a:prstGeom>
        </p:spPr>
      </p:pic>
    </p:spTree>
    <p:extLst>
      <p:ext uri="{BB962C8B-B14F-4D97-AF65-F5344CB8AC3E}">
        <p14:creationId xmlns:p14="http://schemas.microsoft.com/office/powerpoint/2010/main" val="31420396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fr-CH" sz="1200" dirty="0">
              <a:latin typeface="Museo Sans 100" panose="02000000000000000000" pitchFamily="50" charset="0"/>
            </a:endParaRPr>
          </a:p>
        </p:txBody>
      </p:sp>
      <p:pic>
        <p:nvPicPr>
          <p:cNvPr id="6" name="Image 5" descr="Une image contenant texte&#10;&#10;Description générée automatiquement">
            <a:extLst>
              <a:ext uri="{FF2B5EF4-FFF2-40B4-BE49-F238E27FC236}">
                <a16:creationId xmlns:a16="http://schemas.microsoft.com/office/drawing/2014/main" id="{D1C70165-FB75-46A4-8589-4EE2B31FE0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024" y="623456"/>
            <a:ext cx="8621951" cy="6096925"/>
          </a:xfrm>
          <a:prstGeom prst="rect">
            <a:avLst/>
          </a:prstGeom>
        </p:spPr>
      </p:pic>
      <p:sp>
        <p:nvSpPr>
          <p:cNvPr id="8" name="Titre 1">
            <a:extLst>
              <a:ext uri="{FF2B5EF4-FFF2-40B4-BE49-F238E27FC236}">
                <a16:creationId xmlns:a16="http://schemas.microsoft.com/office/drawing/2014/main" id="{DAAAB916-3FC9-402C-9C2E-1D0A7021E0B9}"/>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Technique</a:t>
            </a:r>
          </a:p>
        </p:txBody>
      </p:sp>
    </p:spTree>
    <p:extLst>
      <p:ext uri="{BB962C8B-B14F-4D97-AF65-F5344CB8AC3E}">
        <p14:creationId xmlns:p14="http://schemas.microsoft.com/office/powerpoint/2010/main" val="42276680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fr-CH" sz="1200" dirty="0">
              <a:latin typeface="Museo Sans 100" panose="02000000000000000000" pitchFamily="50" charset="0"/>
            </a:endParaRPr>
          </a:p>
        </p:txBody>
      </p:sp>
      <p:sp>
        <p:nvSpPr>
          <p:cNvPr id="8" name="Titre 1">
            <a:extLst>
              <a:ext uri="{FF2B5EF4-FFF2-40B4-BE49-F238E27FC236}">
                <a16:creationId xmlns:a16="http://schemas.microsoft.com/office/drawing/2014/main" id="{DAAAB916-3FC9-402C-9C2E-1D0A7021E0B9}"/>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fr-CH" sz="1200" dirty="0">
                <a:latin typeface="Museo Sans 100" panose="02000000000000000000" pitchFamily="50" charset="0"/>
              </a:rPr>
              <a:t>Technique</a:t>
            </a:r>
          </a:p>
        </p:txBody>
      </p:sp>
      <p:pic>
        <p:nvPicPr>
          <p:cNvPr id="7" name="Image 6" descr="Une image contenant texte, carte&#10;&#10;Description générée automatiquement">
            <a:extLst>
              <a:ext uri="{FF2B5EF4-FFF2-40B4-BE49-F238E27FC236}">
                <a16:creationId xmlns:a16="http://schemas.microsoft.com/office/drawing/2014/main" id="{B3A3A256-E76F-428C-9543-2744E2C413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5024" y="623456"/>
            <a:ext cx="8621951" cy="6096925"/>
          </a:xfrm>
          <a:prstGeom prst="rect">
            <a:avLst/>
          </a:prstGeom>
        </p:spPr>
      </p:pic>
    </p:spTree>
    <p:extLst>
      <p:ext uri="{BB962C8B-B14F-4D97-AF65-F5344CB8AC3E}">
        <p14:creationId xmlns:p14="http://schemas.microsoft.com/office/powerpoint/2010/main" val="15393333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fr-CH" sz="1200" dirty="0">
              <a:latin typeface="Museo Sans 100" panose="02000000000000000000" pitchFamily="50" charset="0"/>
            </a:endParaRPr>
          </a:p>
        </p:txBody>
      </p:sp>
      <p:pic>
        <p:nvPicPr>
          <p:cNvPr id="5" name="Image 4">
            <a:extLst>
              <a:ext uri="{FF2B5EF4-FFF2-40B4-BE49-F238E27FC236}">
                <a16:creationId xmlns:a16="http://schemas.microsoft.com/office/drawing/2014/main" id="{BCEEDBEB-7A03-4D05-842E-AE10070E7E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48370"/>
            <a:ext cx="12192000" cy="1867372"/>
          </a:xfrm>
          <a:prstGeom prst="rect">
            <a:avLst/>
          </a:prstGeom>
        </p:spPr>
      </p:pic>
      <p:pic>
        <p:nvPicPr>
          <p:cNvPr id="7" name="Image 6" descr="Une image contenant périphérique, mètre&#10;&#10;Description générée automatiquement">
            <a:extLst>
              <a:ext uri="{FF2B5EF4-FFF2-40B4-BE49-F238E27FC236}">
                <a16:creationId xmlns:a16="http://schemas.microsoft.com/office/drawing/2014/main" id="{BA33EBC1-8190-4EB5-9BE8-A1ECC02100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90628"/>
            <a:ext cx="12192000" cy="1867372"/>
          </a:xfrm>
          <a:prstGeom prst="rect">
            <a:avLst/>
          </a:prstGeom>
        </p:spPr>
      </p:pic>
    </p:spTree>
    <p:extLst>
      <p:ext uri="{BB962C8B-B14F-4D97-AF65-F5344CB8AC3E}">
        <p14:creationId xmlns:p14="http://schemas.microsoft.com/office/powerpoint/2010/main" val="41297695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fr-CH" sz="1200" dirty="0">
              <a:latin typeface="Museo Sans 100" panose="02000000000000000000" pitchFamily="50" charset="0"/>
            </a:endParaRPr>
          </a:p>
        </p:txBody>
      </p:sp>
      <p:pic>
        <p:nvPicPr>
          <p:cNvPr id="5" name="Image 4" descr="Une image contenant extérieur, enfant, sport, jeu&#10;&#10;Description générée automatiquement">
            <a:extLst>
              <a:ext uri="{FF2B5EF4-FFF2-40B4-BE49-F238E27FC236}">
                <a16:creationId xmlns:a16="http://schemas.microsoft.com/office/drawing/2014/main" id="{4B01C880-7796-4D56-878C-9B6F8B2EFFB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tretch>
            <a:fillRect/>
          </a:stretch>
        </p:blipFill>
        <p:spPr>
          <a:xfrm>
            <a:off x="1742370" y="703472"/>
            <a:ext cx="8707260" cy="5789402"/>
          </a:xfrm>
          <a:prstGeom prst="rect">
            <a:avLst/>
          </a:prstGeom>
        </p:spPr>
      </p:pic>
    </p:spTree>
    <p:extLst>
      <p:ext uri="{BB962C8B-B14F-4D97-AF65-F5344CB8AC3E}">
        <p14:creationId xmlns:p14="http://schemas.microsoft.com/office/powerpoint/2010/main" val="17766792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fr-CH" sz="1200" dirty="0">
              <a:latin typeface="Museo Sans 100" panose="02000000000000000000" pitchFamily="50" charset="0"/>
            </a:endParaRPr>
          </a:p>
        </p:txBody>
      </p:sp>
      <p:pic>
        <p:nvPicPr>
          <p:cNvPr id="5" name="Image 4" descr="Une image contenant extérieur, enfant, tenant, jeune&#10;&#10;Description générée automatiquement">
            <a:extLst>
              <a:ext uri="{FF2B5EF4-FFF2-40B4-BE49-F238E27FC236}">
                <a16:creationId xmlns:a16="http://schemas.microsoft.com/office/drawing/2014/main" id="{86E81E3B-E691-487C-A9CB-D06B7D880AE7}"/>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tretch>
            <a:fillRect/>
          </a:stretch>
        </p:blipFill>
        <p:spPr>
          <a:xfrm>
            <a:off x="2622359" y="703472"/>
            <a:ext cx="6947282" cy="5789402"/>
          </a:xfrm>
          <a:prstGeom prst="rect">
            <a:avLst/>
          </a:prstGeom>
        </p:spPr>
      </p:pic>
    </p:spTree>
    <p:extLst>
      <p:ext uri="{BB962C8B-B14F-4D97-AF65-F5344CB8AC3E}">
        <p14:creationId xmlns:p14="http://schemas.microsoft.com/office/powerpoint/2010/main" val="8797626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BA7701-7B56-4F2A-8432-473E90633E68}"/>
              </a:ext>
            </a:extLst>
          </p:cNvPr>
          <p:cNvSpPr>
            <a:spLocks noGrp="1"/>
          </p:cNvSpPr>
          <p:nvPr>
            <p:ph type="title"/>
          </p:nvPr>
        </p:nvSpPr>
        <p:spPr>
          <a:xfrm>
            <a:off x="705195" y="365126"/>
            <a:ext cx="3467793" cy="258330"/>
          </a:xfrm>
        </p:spPr>
        <p:txBody>
          <a:bodyPr>
            <a:normAutofit/>
          </a:bodyPr>
          <a:lstStyle/>
          <a:p>
            <a:r>
              <a:rPr lang="fr-CH" sz="1200" dirty="0">
                <a:latin typeface="Museo Sans 700" panose="02000000000000000000" pitchFamily="50" charset="0"/>
              </a:rPr>
              <a:t>NOUVELLE INFRASTRUCTURE SPORTIVE</a:t>
            </a:r>
            <a:endParaRPr lang="en-US" sz="1200" dirty="0">
              <a:latin typeface="Museo Sans 700" panose="02000000000000000000" pitchFamily="50" charset="0"/>
            </a:endParaRPr>
          </a:p>
        </p:txBody>
      </p:sp>
      <p:sp>
        <p:nvSpPr>
          <p:cNvPr id="4" name="Titre 1">
            <a:extLst>
              <a:ext uri="{FF2B5EF4-FFF2-40B4-BE49-F238E27FC236}">
                <a16:creationId xmlns:a16="http://schemas.microsoft.com/office/drawing/2014/main" id="{F74BF57C-8B04-4F40-8F9F-3AC87AB9FE8E}"/>
              </a:ext>
            </a:extLst>
          </p:cNvPr>
          <p:cNvSpPr txBox="1">
            <a:spLocks/>
          </p:cNvSpPr>
          <p:nvPr/>
        </p:nvSpPr>
        <p:spPr>
          <a:xfrm>
            <a:off x="8121535" y="365126"/>
            <a:ext cx="3365269" cy="258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fr-CH" sz="1200" dirty="0">
              <a:latin typeface="Museo Sans 100" panose="02000000000000000000" pitchFamily="50" charset="0"/>
            </a:endParaRPr>
          </a:p>
        </p:txBody>
      </p:sp>
      <p:pic>
        <p:nvPicPr>
          <p:cNvPr id="5" name="Image 4" descr="Une image contenant herbe, bâtiment, jeu, table&#10;&#10;Description générée automatiquement">
            <a:extLst>
              <a:ext uri="{FF2B5EF4-FFF2-40B4-BE49-F238E27FC236}">
                <a16:creationId xmlns:a16="http://schemas.microsoft.com/office/drawing/2014/main" id="{36017A6D-69CF-4B47-85DE-6F29D696E49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tretch>
            <a:fillRect/>
          </a:stretch>
        </p:blipFill>
        <p:spPr>
          <a:xfrm>
            <a:off x="2961039" y="703472"/>
            <a:ext cx="6269922" cy="5789402"/>
          </a:xfrm>
          <a:prstGeom prst="rect">
            <a:avLst/>
          </a:prstGeom>
        </p:spPr>
      </p:pic>
    </p:spTree>
    <p:extLst>
      <p:ext uri="{BB962C8B-B14F-4D97-AF65-F5344CB8AC3E}">
        <p14:creationId xmlns:p14="http://schemas.microsoft.com/office/powerpoint/2010/main" val="4729564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descr="Une image contenant neige, homme, équitation&#10;&#10;Description générée automatiquement">
            <a:extLst>
              <a:ext uri="{FF2B5EF4-FFF2-40B4-BE49-F238E27FC236}">
                <a16:creationId xmlns:a16="http://schemas.microsoft.com/office/drawing/2014/main" id="{437B3C96-1965-44F9-A2F0-E83524142D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6466" y="0"/>
            <a:ext cx="7839067" cy="6858000"/>
          </a:xfrm>
          <a:prstGeom prst="rect">
            <a:avLst/>
          </a:prstGeom>
        </p:spPr>
      </p:pic>
    </p:spTree>
    <p:extLst>
      <p:ext uri="{BB962C8B-B14F-4D97-AF65-F5344CB8AC3E}">
        <p14:creationId xmlns:p14="http://schemas.microsoft.com/office/powerpoint/2010/main" val="19616259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rte&#10;&#10;Description générée automatiquement">
            <a:extLst>
              <a:ext uri="{FF2B5EF4-FFF2-40B4-BE49-F238E27FC236}">
                <a16:creationId xmlns:a16="http://schemas.microsoft.com/office/drawing/2014/main" id="{0C23110B-CD51-4097-ACCE-079661AC7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6466" y="0"/>
            <a:ext cx="7839068" cy="6858000"/>
          </a:xfrm>
          <a:prstGeom prst="rect">
            <a:avLst/>
          </a:prstGeom>
        </p:spPr>
      </p:pic>
    </p:spTree>
    <p:extLst>
      <p:ext uri="{BB962C8B-B14F-4D97-AF65-F5344CB8AC3E}">
        <p14:creationId xmlns:p14="http://schemas.microsoft.com/office/powerpoint/2010/main" val="325838674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2546</TotalTime>
  <Words>2562</Words>
  <Application>Microsoft Office PowerPoint</Application>
  <PresentationFormat>Grand écran</PresentationFormat>
  <Paragraphs>276</Paragraphs>
  <Slides>51</Slides>
  <Notes>50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51</vt:i4>
      </vt:variant>
    </vt:vector>
  </HeadingPairs>
  <TitlesOfParts>
    <vt:vector size="58" baseType="lpstr">
      <vt:lpstr>Arial</vt:lpstr>
      <vt:lpstr>Calibri</vt:lpstr>
      <vt:lpstr>Calibri Light</vt:lpstr>
      <vt:lpstr>Museo Sans 100</vt:lpstr>
      <vt:lpstr>Museo Sans 300</vt:lpstr>
      <vt:lpstr>Museo Sans 700</vt:lpstr>
      <vt:lpstr>Thème Office</vt:lpstr>
      <vt:lpstr>NOUVELLE INFRASTRUCTURE SPORTIVE Réactivation du complexe olympique de Berlin </vt:lpstr>
      <vt:lpstr>NOUVELLE INFRASTRUCTURE SPORTIVE Réactivation du complexe olympique de Berlin </vt:lpstr>
      <vt:lpstr>Présentation PowerPoint</vt:lpstr>
      <vt:lpstr>Présentation PowerPoint</vt:lpstr>
      <vt:lpstr>OLYMPIAPARK</vt:lpstr>
      <vt:lpstr>OLYMPIAPARK</vt:lpstr>
      <vt:lpstr>OLYMPIAPARK</vt:lpstr>
      <vt:lpstr>OLYMPIAPARK</vt:lpstr>
      <vt:lpstr>OLYMPIAPARK</vt:lpstr>
      <vt:lpstr>OLYMPIAPARK</vt:lpstr>
      <vt:lpstr>OLYMPIAPARK</vt:lpstr>
      <vt:lpstr>OLYMPIAPARK</vt:lpstr>
      <vt:lpstr>OLYMPIAPARK</vt:lpstr>
      <vt:lpstr>OLYMPIAPARK</vt:lpstr>
      <vt:lpstr>Présentation PowerPoint</vt:lpstr>
      <vt:lpstr>REPENSER LE PARC</vt:lpstr>
      <vt:lpstr>Présentation PowerPoint</vt:lpstr>
      <vt:lpstr>REPENSER LE PARC</vt:lpstr>
      <vt:lpstr>REPENSER LE PARC</vt:lpstr>
      <vt:lpstr>Présentation PowerPoint</vt:lpstr>
      <vt:lpstr>REPENSER LE STADE</vt:lpstr>
      <vt:lpstr>REPENSER LE STADE</vt:lpstr>
      <vt:lpstr>REPENSER LE STADE</vt:lpstr>
      <vt:lpstr>REPENSER LE STADE</vt:lpstr>
      <vt:lpstr>REPENSER LE STADE</vt:lpstr>
      <vt:lpstr>REPENSER LE STADE</vt:lpstr>
      <vt:lpstr>Présentation PowerPoint</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NOUVELLE INFRASTRUCTURE SPORTIVE</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Emilien Ducommun</dc:creator>
  <cp:lastModifiedBy>Emilien Ducommun</cp:lastModifiedBy>
  <cp:revision>95</cp:revision>
  <dcterms:created xsi:type="dcterms:W3CDTF">2020-07-06T13:07:16Z</dcterms:created>
  <dcterms:modified xsi:type="dcterms:W3CDTF">2020-07-09T07:13:57Z</dcterms:modified>
</cp:coreProperties>
</file>